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84048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Petsas Blodgett, Ph.D." initials="NPBP" lastIdx="3" clrIdx="0">
    <p:extLst>
      <p:ext uri="{19B8F6BF-5375-455C-9EA6-DF929625EA0E}">
        <p15:presenceInfo xmlns:p15="http://schemas.microsoft.com/office/powerpoint/2012/main" userId="S::nb225@duke.edu::ee18b34e-82a0-44bd-9b7b-714cf3958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148C"/>
    <a:srgbClr val="11268D"/>
    <a:srgbClr val="B0BA50"/>
    <a:srgbClr val="D94937"/>
    <a:srgbClr val="FFC425"/>
    <a:srgbClr val="BDBEBF"/>
    <a:srgbClr val="B5D8F0"/>
    <a:srgbClr val="FCE3AA"/>
    <a:srgbClr val="57585B"/>
    <a:srgbClr val="E6AA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284AA-FD71-E247-A059-B6F1459C63FF}" v="15" dt="2021-05-28T15:26:37.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65"/>
    <p:restoredTop sz="94694"/>
  </p:normalViewPr>
  <p:slideViewPr>
    <p:cSldViewPr showGuides="1">
      <p:cViewPr varScale="1">
        <p:scale>
          <a:sx n="20" d="100"/>
          <a:sy n="20" d="100"/>
        </p:scale>
        <p:origin x="2720" y="336"/>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078BE-1A68-7344-9CAA-C5F5DCA9AEBA}" type="datetimeFigureOut">
              <a:rPr lang="en-US" smtClean="0"/>
              <a:t>5/28/21</a:t>
            </a:fld>
            <a:endParaRPr lang="en-US"/>
          </a:p>
        </p:txBody>
      </p:sp>
      <p:sp>
        <p:nvSpPr>
          <p:cNvPr id="4" name="Slide Image Placeholder 3"/>
          <p:cNvSpPr>
            <a:spLocks noGrp="1" noRot="1" noChangeAspect="1"/>
          </p:cNvSpPr>
          <p:nvPr>
            <p:ph type="sldImg" idx="2"/>
          </p:nvPr>
        </p:nvSpPr>
        <p:spPr>
          <a:xfrm>
            <a:off x="1665288" y="1143000"/>
            <a:ext cx="3527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27D82-5C32-DB4C-B44F-723913325E15}" type="slidenum">
              <a:rPr lang="en-US" smtClean="0"/>
              <a:t>‹#›</a:t>
            </a:fld>
            <a:endParaRPr lang="en-US"/>
          </a:p>
        </p:txBody>
      </p:sp>
    </p:spTree>
    <p:extLst>
      <p:ext uri="{BB962C8B-B14F-4D97-AF65-F5344CB8AC3E}">
        <p14:creationId xmlns:p14="http://schemas.microsoft.com/office/powerpoint/2010/main" val="115840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Tom Blodgett at Duke University School of Nursing. We will be presenting to you the results of an umbrella review we performed about </a:t>
            </a:r>
            <a:r>
              <a:rPr lang="en-US" dirty="0" err="1"/>
              <a:t>melatonergics</a:t>
            </a:r>
            <a:r>
              <a:rPr lang="en-US" dirty="0"/>
              <a:t> for delirium prevention in hospitalized older adults. </a:t>
            </a:r>
          </a:p>
          <a:p>
            <a:endParaRPr lang="en-US" dirty="0"/>
          </a:p>
          <a:p>
            <a:r>
              <a:rPr lang="en-US" dirty="0"/>
              <a:t>So we know that delirium prevention is the ideal - rather than managing delirium after it happens, it would be best to prevent it altogether. The safest and most effective strategy to prevent delirium is with multi-component, non-pharmacological interventions, but these are notoriously difficult to sustain, and they require consistency over time. Sometimes clinical teams feel the need to add a medication to this prevention strategy, such as a scheduled antipsychotic, but these carry significant risk for side effects, and research shows that this option may not lead to better outcomes for patients. </a:t>
            </a:r>
          </a:p>
          <a:p>
            <a:endParaRPr lang="en-US" dirty="0"/>
          </a:p>
          <a:p>
            <a:r>
              <a:rPr lang="en-US" dirty="0"/>
              <a:t>Melatonin and melatonin-receptor agonists have emerged as a safer alternative to these scheduled antipsychotics, but evidence about their efficacy is conflicting. </a:t>
            </a:r>
          </a:p>
          <a:p>
            <a:endParaRPr lang="en-US" dirty="0"/>
          </a:p>
          <a:p>
            <a:r>
              <a:rPr lang="en-US" dirty="0"/>
              <a:t>So we undertook an umbrella review to examine the efficacy of melatonin or melatonin-receptor agonists for delirium prevention in hospitalized older adults. </a:t>
            </a:r>
          </a:p>
          <a:p>
            <a:endParaRPr lang="en-US" dirty="0"/>
          </a:p>
          <a:p>
            <a:r>
              <a:rPr lang="en-US" dirty="0"/>
              <a:t>An umbrella review refers to a systematic review of other systematic reviews or meta-analyses. We used procedures and methodology from the Joanna Briggs Institute to guide this work. Articles were eligible for this review if they compared melatonin or any MRA to placebo, included pooled analyses for hospitalized adults over the age of 50, used delirium onset as the primary outcome, were published between January 2000 and August 2020, and were published in the English language. </a:t>
            </a:r>
          </a:p>
          <a:p>
            <a:endParaRPr lang="en-US" dirty="0"/>
          </a:p>
          <a:p>
            <a:r>
              <a:rPr lang="en-US" dirty="0"/>
              <a:t>Both reviewers independently performed all of the steps of the umbrella review, including the literature search on Medline via PubMed, CINAHL via EBSCO Host, and Web of Science, screening of titles, abstract, and full text, extraction of relevant information, and quality assessment using AMSTAR-2 criteria. Any disagreements were resolved w/ discussion. </a:t>
            </a:r>
          </a:p>
          <a:p>
            <a:endParaRPr lang="en-US" dirty="0"/>
          </a:p>
          <a:p>
            <a:r>
              <a:rPr lang="en-US" dirty="0"/>
              <a:t>Our search resulted in 39 hits, of which 13 duplicates and 23 ineligible articles were removed, leaving a final set of 3 articles that were eligible for this review. The pooled sample sizes within these articles ranged from 669 to 1,155.</a:t>
            </a:r>
          </a:p>
          <a:p>
            <a:endParaRPr lang="en-US" dirty="0"/>
          </a:p>
          <a:p>
            <a:r>
              <a:rPr lang="en-US" dirty="0"/>
              <a:t>The quality of these reviews was low to moderate based on the following omissions. The only major flaw occurred in one article, in which publication bias was calculated, but its potential impact on the results was not explained. There were several minor weaknesses that were identified among the 3 articles, including missing funding sources for the individual studies, unclear descriptions of selected study designs, only having 1 reviewer perform the literature search or extract relevant data, or a lack of sub-analyses to statistically explore the impact of bias. </a:t>
            </a:r>
          </a:p>
          <a:p>
            <a:endParaRPr lang="en-US" dirty="0"/>
          </a:p>
          <a:p>
            <a:r>
              <a:rPr lang="en-US" dirty="0"/>
              <a:t>The table summarizes the risk estimates and 95% confidence intervals for the use of either melatonin or melatonin-receptor agonists, of which the only one used was ramelteon, based on the care setting. Overall, the use of melatonin in doses of 0.5 mg, 3 mg, or 5 mg, or the use of ramelteon 8 mg, was associated with a significantly decreased risk for delirium among hospitalized older adults in any type of medical or surgical hospital unit. Further investigation revealed that </a:t>
            </a:r>
            <a:r>
              <a:rPr lang="en-US" dirty="0" err="1"/>
              <a:t>melatonergics</a:t>
            </a:r>
            <a:r>
              <a:rPr lang="en-US" dirty="0"/>
              <a:t> significantly decreased risk for delirium on medical units, but not on surgical units. </a:t>
            </a:r>
          </a:p>
          <a:p>
            <a:endParaRPr lang="en-US" dirty="0"/>
          </a:p>
          <a:p>
            <a:r>
              <a:rPr lang="en-US" dirty="0"/>
              <a:t>The meta-analyses we reviewed reported high heterogeneity, with an I2 value ranging from 72% to 84%. However, it appeared that one study in particular accounted for most of this heterogeneity; when it was removed from the analyses, I2 dropped to a range between 0% and 41%. </a:t>
            </a:r>
          </a:p>
          <a:p>
            <a:endParaRPr lang="en-US" dirty="0"/>
          </a:p>
          <a:p>
            <a:r>
              <a:rPr lang="en-US" dirty="0"/>
              <a:t>In conclusion, melatonin at the doses mentioned here, or ramelteon 8 mg, significantly decreased risk for delirium in hospitalized older adults. </a:t>
            </a:r>
            <a:r>
              <a:rPr lang="en-US" dirty="0" err="1"/>
              <a:t>Melatonergics</a:t>
            </a:r>
            <a:r>
              <a:rPr lang="en-US" dirty="0"/>
              <a:t> are likely better than placebo </a:t>
            </a:r>
            <a:r>
              <a:rPr lang="en-US" dirty="0" err="1"/>
              <a:t>housewide</a:t>
            </a:r>
            <a:r>
              <a:rPr lang="en-US" dirty="0"/>
              <a:t> and on medical units, but may not be different from placebo on surgical units. None of the meta-analyses showed that </a:t>
            </a:r>
            <a:r>
              <a:rPr lang="en-US" dirty="0" err="1"/>
              <a:t>melatonergics</a:t>
            </a:r>
            <a:r>
              <a:rPr lang="en-US" dirty="0"/>
              <a:t> were worse than placebo. </a:t>
            </a:r>
          </a:p>
          <a:p>
            <a:endParaRPr lang="en-US" dirty="0"/>
          </a:p>
          <a:p>
            <a:r>
              <a:rPr lang="en-US" dirty="0"/>
              <a:t>There were several limitations in the individual meta-analyses we included. First, only 8 unique individual studies were included - there were 13 altogether, but 5 of these were duplicated across multiple meta-analyses. So the number of trials we have to base these results on is small. In addition, there have been at least 3 RCT's conducted in this population that were not represented in any of the included meta-analyses. Finally, there was considerable heterogeneity between reviews in terms of eligibility criteria of articles, sample sizes, delirium measures, baseline health status and comorbidities, melatonin doses and dosing schedules, care settings, and the use of concurrent delirium prevention strategies. </a:t>
            </a:r>
          </a:p>
          <a:p>
            <a:endParaRPr lang="en-US" dirty="0"/>
          </a:p>
          <a:p>
            <a:r>
              <a:rPr lang="en-US" dirty="0"/>
              <a:t>The review methods we used also had some limitations, including that we performed the search ourselves without the assistance of a medical librarian, we did not search the gray literature, and we resolved disagreements with discussion rather than a 3rd person arbitrator. </a:t>
            </a:r>
          </a:p>
          <a:p>
            <a:endParaRPr lang="en-US" dirty="0"/>
          </a:p>
          <a:p>
            <a:r>
              <a:rPr lang="en-US" dirty="0"/>
              <a:t>In conclusion, evidence weakly supports the use of </a:t>
            </a:r>
            <a:r>
              <a:rPr lang="en-US" dirty="0" err="1"/>
              <a:t>melatonergics</a:t>
            </a:r>
            <a:r>
              <a:rPr lang="en-US" dirty="0"/>
              <a:t> for delirium prevention in hospitalized older adults, particularly in those with an acute medical, rather than surgical, condition. More research using randomization, clear-cut patient populations, and consistent melatonin doses schedules, and delirium measures is warranted.</a:t>
            </a:r>
          </a:p>
        </p:txBody>
      </p:sp>
      <p:sp>
        <p:nvSpPr>
          <p:cNvPr id="4" name="Slide Number Placeholder 3"/>
          <p:cNvSpPr>
            <a:spLocks noGrp="1"/>
          </p:cNvSpPr>
          <p:nvPr>
            <p:ph type="sldNum" sz="quarter" idx="5"/>
          </p:nvPr>
        </p:nvSpPr>
        <p:spPr/>
        <p:txBody>
          <a:bodyPr/>
          <a:lstStyle/>
          <a:p>
            <a:fld id="{D1327D82-5C32-DB4C-B44F-723913325E15}" type="slidenum">
              <a:rPr lang="en-US" smtClean="0"/>
              <a:t>1</a:t>
            </a:fld>
            <a:endParaRPr lang="en-US"/>
          </a:p>
        </p:txBody>
      </p:sp>
    </p:spTree>
    <p:extLst>
      <p:ext uri="{BB962C8B-B14F-4D97-AF65-F5344CB8AC3E}">
        <p14:creationId xmlns:p14="http://schemas.microsoft.com/office/powerpoint/2010/main" val="406114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4"/>
            <a:ext cx="37307520" cy="8232140"/>
          </a:xfrm>
        </p:spPr>
        <p:txBody>
          <a:bodyPr/>
          <a:lstStyle/>
          <a:p>
            <a:r>
              <a:rPr lang="en-US"/>
              <a:t>Click to edit Master title style</a:t>
            </a:r>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3291771" indent="0" algn="ctr">
              <a:buNone/>
              <a:defRPr>
                <a:solidFill>
                  <a:schemeClr val="tx1">
                    <a:tint val="75000"/>
                  </a:schemeClr>
                </a:solidFill>
              </a:defRPr>
            </a:lvl2pPr>
            <a:lvl3pPr marL="6583542" indent="0" algn="ctr">
              <a:buNone/>
              <a:defRPr>
                <a:solidFill>
                  <a:schemeClr val="tx1">
                    <a:tint val="75000"/>
                  </a:schemeClr>
                </a:solidFill>
              </a:defRPr>
            </a:lvl3pPr>
            <a:lvl4pPr marL="9875315" indent="0" algn="ctr">
              <a:buNone/>
              <a:defRPr>
                <a:solidFill>
                  <a:schemeClr val="tx1">
                    <a:tint val="75000"/>
                  </a:schemeClr>
                </a:solidFill>
              </a:defRPr>
            </a:lvl4pPr>
            <a:lvl5pPr marL="13167086" indent="0" algn="ctr">
              <a:buNone/>
              <a:defRPr>
                <a:solidFill>
                  <a:schemeClr val="tx1">
                    <a:tint val="75000"/>
                  </a:schemeClr>
                </a:solidFill>
              </a:defRPr>
            </a:lvl5pPr>
            <a:lvl6pPr marL="16458857" indent="0" algn="ctr">
              <a:buNone/>
              <a:defRPr>
                <a:solidFill>
                  <a:schemeClr val="tx1">
                    <a:tint val="75000"/>
                  </a:schemeClr>
                </a:solidFill>
              </a:defRPr>
            </a:lvl6pPr>
            <a:lvl7pPr marL="19750628" indent="0" algn="ctr">
              <a:buNone/>
              <a:defRPr>
                <a:solidFill>
                  <a:schemeClr val="tx1">
                    <a:tint val="75000"/>
                  </a:schemeClr>
                </a:solidFill>
              </a:defRPr>
            </a:lvl7pPr>
            <a:lvl8pPr marL="23042401" indent="0" algn="ctr">
              <a:buNone/>
              <a:defRPr>
                <a:solidFill>
                  <a:schemeClr val="tx1">
                    <a:tint val="75000"/>
                  </a:schemeClr>
                </a:solidFill>
              </a:defRPr>
            </a:lvl8pPr>
            <a:lvl9pPr marL="26334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BB8899-6F61-46CD-992E-3FB70B227922}" type="datetimeFigureOut">
              <a:rPr lang="en-US" smtClean="0"/>
              <a:t>5/28/21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8C0D-988F-46AC-909D-8FBD960D6DAC}" type="slidenum">
              <a:rPr lang="en-US" smtClean="0"/>
              <a:t>‹#›</a:t>
            </a:fld>
            <a:endParaRPr lang="en-US"/>
          </a:p>
        </p:txBody>
      </p:sp>
    </p:spTree>
    <p:extLst>
      <p:ext uri="{BB962C8B-B14F-4D97-AF65-F5344CB8AC3E}">
        <p14:creationId xmlns:p14="http://schemas.microsoft.com/office/powerpoint/2010/main" val="252247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B8899-6F61-46CD-992E-3FB70B227922}" type="datetimeFigureOut">
              <a:rPr lang="en-US" smtClean="0"/>
              <a:t>5/28/21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8C0D-988F-46AC-909D-8FBD960D6DAC}" type="slidenum">
              <a:rPr lang="en-US" smtClean="0"/>
              <a:t>‹#›</a:t>
            </a:fld>
            <a:endParaRPr lang="en-US"/>
          </a:p>
        </p:txBody>
      </p:sp>
    </p:spTree>
    <p:extLst>
      <p:ext uri="{BB962C8B-B14F-4D97-AF65-F5344CB8AC3E}">
        <p14:creationId xmlns:p14="http://schemas.microsoft.com/office/powerpoint/2010/main" val="241979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4925062"/>
            <a:ext cx="47404018" cy="1048575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4925062"/>
            <a:ext cx="141480542" cy="1048575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B8899-6F61-46CD-992E-3FB70B227922}" type="datetimeFigureOut">
              <a:rPr lang="en-US" smtClean="0"/>
              <a:t>5/28/21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8C0D-988F-46AC-909D-8FBD960D6DAC}" type="slidenum">
              <a:rPr lang="en-US" smtClean="0"/>
              <a:t>‹#›</a:t>
            </a:fld>
            <a:endParaRPr lang="en-US"/>
          </a:p>
        </p:txBody>
      </p:sp>
    </p:spTree>
    <p:extLst>
      <p:ext uri="{BB962C8B-B14F-4D97-AF65-F5344CB8AC3E}">
        <p14:creationId xmlns:p14="http://schemas.microsoft.com/office/powerpoint/2010/main" val="284147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B8899-6F61-46CD-992E-3FB70B227922}" type="datetimeFigureOut">
              <a:rPr lang="en-US" smtClean="0"/>
              <a:t>5/28/21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8C0D-988F-46AC-909D-8FBD960D6DAC}" type="slidenum">
              <a:rPr lang="en-US" smtClean="0"/>
              <a:t>‹#›</a:t>
            </a:fld>
            <a:endParaRPr lang="en-US"/>
          </a:p>
        </p:txBody>
      </p:sp>
    </p:spTree>
    <p:extLst>
      <p:ext uri="{BB962C8B-B14F-4D97-AF65-F5344CB8AC3E}">
        <p14:creationId xmlns:p14="http://schemas.microsoft.com/office/powerpoint/2010/main" val="82229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4"/>
            <a:ext cx="37307520" cy="7627620"/>
          </a:xfrm>
        </p:spPr>
        <p:txBody>
          <a:bodyPr anchor="t"/>
          <a:lstStyle>
            <a:lvl1pPr algn="l">
              <a:defRPr sz="28875" b="1" cap="all"/>
            </a:lvl1pPr>
          </a:lstStyle>
          <a:p>
            <a:r>
              <a:rPr lang="en-US"/>
              <a:t>Click to edit Master title style</a:t>
            </a:r>
          </a:p>
        </p:txBody>
      </p:sp>
      <p:sp>
        <p:nvSpPr>
          <p:cNvPr id="3" name="Text Placeholder 2"/>
          <p:cNvSpPr>
            <a:spLocks noGrp="1"/>
          </p:cNvSpPr>
          <p:nvPr>
            <p:ph type="body" idx="1"/>
          </p:nvPr>
        </p:nvSpPr>
        <p:spPr>
          <a:xfrm>
            <a:off x="3467102" y="16277595"/>
            <a:ext cx="37307520" cy="8401047"/>
          </a:xfrm>
        </p:spPr>
        <p:txBody>
          <a:bodyPr anchor="b"/>
          <a:lstStyle>
            <a:lvl1pPr marL="0" indent="0">
              <a:buNone/>
              <a:defRPr sz="14350">
                <a:solidFill>
                  <a:schemeClr val="tx1">
                    <a:tint val="75000"/>
                  </a:schemeClr>
                </a:solidFill>
              </a:defRPr>
            </a:lvl1pPr>
            <a:lvl2pPr marL="3291771" indent="0">
              <a:buNone/>
              <a:defRPr sz="12950">
                <a:solidFill>
                  <a:schemeClr val="tx1">
                    <a:tint val="75000"/>
                  </a:schemeClr>
                </a:solidFill>
              </a:defRPr>
            </a:lvl2pPr>
            <a:lvl3pPr marL="6583542" indent="0">
              <a:buNone/>
              <a:defRPr sz="11550">
                <a:solidFill>
                  <a:schemeClr val="tx1">
                    <a:tint val="75000"/>
                  </a:schemeClr>
                </a:solidFill>
              </a:defRPr>
            </a:lvl3pPr>
            <a:lvl4pPr marL="9875315" indent="0">
              <a:buNone/>
              <a:defRPr sz="10150">
                <a:solidFill>
                  <a:schemeClr val="tx1">
                    <a:tint val="75000"/>
                  </a:schemeClr>
                </a:solidFill>
              </a:defRPr>
            </a:lvl4pPr>
            <a:lvl5pPr marL="13167086" indent="0">
              <a:buNone/>
              <a:defRPr sz="10150">
                <a:solidFill>
                  <a:schemeClr val="tx1">
                    <a:tint val="75000"/>
                  </a:schemeClr>
                </a:solidFill>
              </a:defRPr>
            </a:lvl5pPr>
            <a:lvl6pPr marL="16458857" indent="0">
              <a:buNone/>
              <a:defRPr sz="10150">
                <a:solidFill>
                  <a:schemeClr val="tx1">
                    <a:tint val="75000"/>
                  </a:schemeClr>
                </a:solidFill>
              </a:defRPr>
            </a:lvl6pPr>
            <a:lvl7pPr marL="19750628" indent="0">
              <a:buNone/>
              <a:defRPr sz="10150">
                <a:solidFill>
                  <a:schemeClr val="tx1">
                    <a:tint val="75000"/>
                  </a:schemeClr>
                </a:solidFill>
              </a:defRPr>
            </a:lvl7pPr>
            <a:lvl8pPr marL="23042401" indent="0">
              <a:buNone/>
              <a:defRPr sz="10150">
                <a:solidFill>
                  <a:schemeClr val="tx1">
                    <a:tint val="75000"/>
                  </a:schemeClr>
                </a:solidFill>
              </a:defRPr>
            </a:lvl8pPr>
            <a:lvl9pPr marL="26334172" indent="0">
              <a:buNone/>
              <a:defRPr sz="101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B8899-6F61-46CD-992E-3FB70B227922}" type="datetimeFigureOut">
              <a:rPr lang="en-US" smtClean="0"/>
              <a:t>5/28/21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8C0D-988F-46AC-909D-8FBD960D6DAC}" type="slidenum">
              <a:rPr lang="en-US" smtClean="0"/>
              <a:t>‹#›</a:t>
            </a:fld>
            <a:endParaRPr lang="en-US"/>
          </a:p>
        </p:txBody>
      </p:sp>
    </p:spTree>
    <p:extLst>
      <p:ext uri="{BB962C8B-B14F-4D97-AF65-F5344CB8AC3E}">
        <p14:creationId xmlns:p14="http://schemas.microsoft.com/office/powerpoint/2010/main" val="185922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28679142"/>
            <a:ext cx="94442280" cy="81103474"/>
          </a:xfrm>
        </p:spPr>
        <p:txBody>
          <a:bodyPr/>
          <a:lstStyle>
            <a:lvl1pPr>
              <a:defRPr sz="20125"/>
            </a:lvl1pPr>
            <a:lvl2pPr>
              <a:defRPr sz="17325"/>
            </a:lvl2pPr>
            <a:lvl3pPr>
              <a:defRPr sz="14350"/>
            </a:lvl3pPr>
            <a:lvl4pPr>
              <a:defRPr sz="12950"/>
            </a:lvl4pPr>
            <a:lvl5pPr>
              <a:defRPr sz="12950"/>
            </a:lvl5pPr>
            <a:lvl6pPr>
              <a:defRPr sz="12950"/>
            </a:lvl6pPr>
            <a:lvl7pPr>
              <a:defRPr sz="12950"/>
            </a:lvl7pPr>
            <a:lvl8pPr>
              <a:defRPr sz="12950"/>
            </a:lvl8pPr>
            <a:lvl9pPr>
              <a:defRPr sz="12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28679142"/>
            <a:ext cx="94442280" cy="81103474"/>
          </a:xfrm>
        </p:spPr>
        <p:txBody>
          <a:bodyPr/>
          <a:lstStyle>
            <a:lvl1pPr>
              <a:defRPr sz="20125"/>
            </a:lvl1pPr>
            <a:lvl2pPr>
              <a:defRPr sz="17325"/>
            </a:lvl2pPr>
            <a:lvl3pPr>
              <a:defRPr sz="14350"/>
            </a:lvl3pPr>
            <a:lvl4pPr>
              <a:defRPr sz="12950"/>
            </a:lvl4pPr>
            <a:lvl5pPr>
              <a:defRPr sz="12950"/>
            </a:lvl5pPr>
            <a:lvl6pPr>
              <a:defRPr sz="12950"/>
            </a:lvl6pPr>
            <a:lvl7pPr>
              <a:defRPr sz="12950"/>
            </a:lvl7pPr>
            <a:lvl8pPr>
              <a:defRPr sz="12950"/>
            </a:lvl8pPr>
            <a:lvl9pPr>
              <a:defRPr sz="12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BB8899-6F61-46CD-992E-3FB70B227922}" type="datetimeFigureOut">
              <a:rPr lang="en-US" smtClean="0"/>
              <a:t>5/28/21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8C0D-988F-46AC-909D-8FBD960D6DAC}" type="slidenum">
              <a:rPr lang="en-US" smtClean="0"/>
              <a:t>‹#›</a:t>
            </a:fld>
            <a:endParaRPr lang="en-US"/>
          </a:p>
        </p:txBody>
      </p:sp>
    </p:spTree>
    <p:extLst>
      <p:ext uri="{BB962C8B-B14F-4D97-AF65-F5344CB8AC3E}">
        <p14:creationId xmlns:p14="http://schemas.microsoft.com/office/powerpoint/2010/main" val="333750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537974"/>
            <a:ext cx="3950208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8596633"/>
            <a:ext cx="19392902" cy="3582667"/>
          </a:xfrm>
        </p:spPr>
        <p:txBody>
          <a:bodyPr anchor="b"/>
          <a:lstStyle>
            <a:lvl1pPr marL="0" indent="0">
              <a:buNone/>
              <a:defRPr sz="17325" b="1"/>
            </a:lvl1pPr>
            <a:lvl2pPr marL="3291771" indent="0">
              <a:buNone/>
              <a:defRPr sz="14350" b="1"/>
            </a:lvl2pPr>
            <a:lvl3pPr marL="6583542" indent="0">
              <a:buNone/>
              <a:defRPr sz="12950" b="1"/>
            </a:lvl3pPr>
            <a:lvl4pPr marL="9875315" indent="0">
              <a:buNone/>
              <a:defRPr sz="11550" b="1"/>
            </a:lvl4pPr>
            <a:lvl5pPr marL="13167086" indent="0">
              <a:buNone/>
              <a:defRPr sz="11550" b="1"/>
            </a:lvl5pPr>
            <a:lvl6pPr marL="16458857" indent="0">
              <a:buNone/>
              <a:defRPr sz="11550" b="1"/>
            </a:lvl6pPr>
            <a:lvl7pPr marL="19750628" indent="0">
              <a:buNone/>
              <a:defRPr sz="11550" b="1"/>
            </a:lvl7pPr>
            <a:lvl8pPr marL="23042401" indent="0">
              <a:buNone/>
              <a:defRPr sz="11550" b="1"/>
            </a:lvl8pPr>
            <a:lvl9pPr marL="26334172" indent="0">
              <a:buNone/>
              <a:defRPr sz="11550" b="1"/>
            </a:lvl9pPr>
          </a:lstStyle>
          <a:p>
            <a:pPr lvl="0"/>
            <a:r>
              <a:rPr lang="en-US"/>
              <a:t>Click to edit Master text styles</a:t>
            </a:r>
          </a:p>
        </p:txBody>
      </p:sp>
      <p:sp>
        <p:nvSpPr>
          <p:cNvPr id="4" name="Content Placeholder 3"/>
          <p:cNvSpPr>
            <a:spLocks noGrp="1"/>
          </p:cNvSpPr>
          <p:nvPr>
            <p:ph sz="half" idx="2"/>
          </p:nvPr>
        </p:nvSpPr>
        <p:spPr>
          <a:xfrm>
            <a:off x="2194560" y="12179300"/>
            <a:ext cx="19392902" cy="22127214"/>
          </a:xfrm>
        </p:spPr>
        <p:txBody>
          <a:bodyPr/>
          <a:lstStyle>
            <a:lvl1pPr>
              <a:defRPr sz="17325"/>
            </a:lvl1pPr>
            <a:lvl2pPr>
              <a:defRPr sz="14350"/>
            </a:lvl2pPr>
            <a:lvl3pPr>
              <a:defRPr sz="12950"/>
            </a:lvl3pPr>
            <a:lvl4pPr>
              <a:defRPr sz="11550"/>
            </a:lvl4pPr>
            <a:lvl5pPr>
              <a:defRPr sz="11550"/>
            </a:lvl5pPr>
            <a:lvl6pPr>
              <a:defRPr sz="11550"/>
            </a:lvl6pPr>
            <a:lvl7pPr>
              <a:defRPr sz="11550"/>
            </a:lvl7pPr>
            <a:lvl8pPr>
              <a:defRPr sz="11550"/>
            </a:lvl8pPr>
            <a:lvl9pPr>
              <a:defRPr sz="115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8596633"/>
            <a:ext cx="19400520" cy="3582667"/>
          </a:xfrm>
        </p:spPr>
        <p:txBody>
          <a:bodyPr anchor="b"/>
          <a:lstStyle>
            <a:lvl1pPr marL="0" indent="0">
              <a:buNone/>
              <a:defRPr sz="17325" b="1"/>
            </a:lvl1pPr>
            <a:lvl2pPr marL="3291771" indent="0">
              <a:buNone/>
              <a:defRPr sz="14350" b="1"/>
            </a:lvl2pPr>
            <a:lvl3pPr marL="6583542" indent="0">
              <a:buNone/>
              <a:defRPr sz="12950" b="1"/>
            </a:lvl3pPr>
            <a:lvl4pPr marL="9875315" indent="0">
              <a:buNone/>
              <a:defRPr sz="11550" b="1"/>
            </a:lvl4pPr>
            <a:lvl5pPr marL="13167086" indent="0">
              <a:buNone/>
              <a:defRPr sz="11550" b="1"/>
            </a:lvl5pPr>
            <a:lvl6pPr marL="16458857" indent="0">
              <a:buNone/>
              <a:defRPr sz="11550" b="1"/>
            </a:lvl6pPr>
            <a:lvl7pPr marL="19750628" indent="0">
              <a:buNone/>
              <a:defRPr sz="11550" b="1"/>
            </a:lvl7pPr>
            <a:lvl8pPr marL="23042401" indent="0">
              <a:buNone/>
              <a:defRPr sz="11550" b="1"/>
            </a:lvl8pPr>
            <a:lvl9pPr marL="26334172" indent="0">
              <a:buNone/>
              <a:defRPr sz="11550" b="1"/>
            </a:lvl9pPr>
          </a:lstStyle>
          <a:p>
            <a:pPr lvl="0"/>
            <a:r>
              <a:rPr lang="en-US"/>
              <a:t>Click to edit Master text styles</a:t>
            </a:r>
          </a:p>
        </p:txBody>
      </p:sp>
      <p:sp>
        <p:nvSpPr>
          <p:cNvPr id="6" name="Content Placeholder 5"/>
          <p:cNvSpPr>
            <a:spLocks noGrp="1"/>
          </p:cNvSpPr>
          <p:nvPr>
            <p:ph sz="quarter" idx="4"/>
          </p:nvPr>
        </p:nvSpPr>
        <p:spPr>
          <a:xfrm>
            <a:off x="22296122" y="12179300"/>
            <a:ext cx="19400520" cy="22127214"/>
          </a:xfrm>
        </p:spPr>
        <p:txBody>
          <a:bodyPr/>
          <a:lstStyle>
            <a:lvl1pPr>
              <a:defRPr sz="17325"/>
            </a:lvl1pPr>
            <a:lvl2pPr>
              <a:defRPr sz="14350"/>
            </a:lvl2pPr>
            <a:lvl3pPr>
              <a:defRPr sz="12950"/>
            </a:lvl3pPr>
            <a:lvl4pPr>
              <a:defRPr sz="11550"/>
            </a:lvl4pPr>
            <a:lvl5pPr>
              <a:defRPr sz="11550"/>
            </a:lvl5pPr>
            <a:lvl6pPr>
              <a:defRPr sz="11550"/>
            </a:lvl6pPr>
            <a:lvl7pPr>
              <a:defRPr sz="11550"/>
            </a:lvl7pPr>
            <a:lvl8pPr>
              <a:defRPr sz="11550"/>
            </a:lvl8pPr>
            <a:lvl9pPr>
              <a:defRPr sz="115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BB8899-6F61-46CD-992E-3FB70B227922}" type="datetimeFigureOut">
              <a:rPr lang="en-US" smtClean="0"/>
              <a:t>5/28/21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8C0D-988F-46AC-909D-8FBD960D6DAC}" type="slidenum">
              <a:rPr lang="en-US" smtClean="0"/>
              <a:t>‹#›</a:t>
            </a:fld>
            <a:endParaRPr lang="en-US"/>
          </a:p>
        </p:txBody>
      </p:sp>
    </p:spTree>
    <p:extLst>
      <p:ext uri="{BB962C8B-B14F-4D97-AF65-F5344CB8AC3E}">
        <p14:creationId xmlns:p14="http://schemas.microsoft.com/office/powerpoint/2010/main" val="48046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BB8899-6F61-46CD-992E-3FB70B227922}" type="datetimeFigureOut">
              <a:rPr lang="en-US" smtClean="0"/>
              <a:t>5/28/21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8C0D-988F-46AC-909D-8FBD960D6DAC}" type="slidenum">
              <a:rPr lang="en-US" smtClean="0"/>
              <a:t>‹#›</a:t>
            </a:fld>
            <a:endParaRPr lang="en-US"/>
          </a:p>
        </p:txBody>
      </p:sp>
    </p:spTree>
    <p:extLst>
      <p:ext uri="{BB962C8B-B14F-4D97-AF65-F5344CB8AC3E}">
        <p14:creationId xmlns:p14="http://schemas.microsoft.com/office/powerpoint/2010/main" val="408034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B8899-6F61-46CD-992E-3FB70B227922}" type="datetimeFigureOut">
              <a:rPr lang="en-US" smtClean="0"/>
              <a:t>5/28/21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8C0D-988F-46AC-909D-8FBD960D6DAC}" type="slidenum">
              <a:rPr lang="en-US" smtClean="0"/>
              <a:t>‹#›</a:t>
            </a:fld>
            <a:endParaRPr lang="en-US"/>
          </a:p>
        </p:txBody>
      </p:sp>
    </p:spTree>
    <p:extLst>
      <p:ext uri="{BB962C8B-B14F-4D97-AF65-F5344CB8AC3E}">
        <p14:creationId xmlns:p14="http://schemas.microsoft.com/office/powerpoint/2010/main" val="129420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4350" b="1"/>
            </a:lvl1pPr>
          </a:lstStyle>
          <a:p>
            <a:r>
              <a:rPr lang="en-US"/>
              <a:t>Click to edit Master title style</a:t>
            </a:r>
          </a:p>
        </p:txBody>
      </p:sp>
      <p:sp>
        <p:nvSpPr>
          <p:cNvPr id="3" name="Content Placeholder 2"/>
          <p:cNvSpPr>
            <a:spLocks noGrp="1"/>
          </p:cNvSpPr>
          <p:nvPr>
            <p:ph idx="1"/>
          </p:nvPr>
        </p:nvSpPr>
        <p:spPr>
          <a:xfrm>
            <a:off x="17160240" y="1529082"/>
            <a:ext cx="24536400" cy="32777434"/>
          </a:xfrm>
        </p:spPr>
        <p:txBody>
          <a:bodyPr/>
          <a:lstStyle>
            <a:lvl1pPr>
              <a:defRPr sz="23100"/>
            </a:lvl1pPr>
            <a:lvl2pPr>
              <a:defRPr sz="20125"/>
            </a:lvl2pPr>
            <a:lvl3pPr>
              <a:defRPr sz="17325"/>
            </a:lvl3pPr>
            <a:lvl4pPr>
              <a:defRPr sz="14350"/>
            </a:lvl4pPr>
            <a:lvl5pPr>
              <a:defRPr sz="14350"/>
            </a:lvl5pPr>
            <a:lvl6pPr>
              <a:defRPr sz="14350"/>
            </a:lvl6pPr>
            <a:lvl7pPr>
              <a:defRPr sz="14350"/>
            </a:lvl7pPr>
            <a:lvl8pPr>
              <a:defRPr sz="14350"/>
            </a:lvl8pPr>
            <a:lvl9pPr>
              <a:defRPr sz="14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8036562"/>
            <a:ext cx="14439902" cy="26269954"/>
          </a:xfrm>
        </p:spPr>
        <p:txBody>
          <a:bodyPr/>
          <a:lstStyle>
            <a:lvl1pPr marL="0" indent="0">
              <a:buNone/>
              <a:defRPr sz="10150"/>
            </a:lvl1pPr>
            <a:lvl2pPr marL="3291771" indent="0">
              <a:buNone/>
              <a:defRPr sz="8575"/>
            </a:lvl2pPr>
            <a:lvl3pPr marL="6583542" indent="0">
              <a:buNone/>
              <a:defRPr sz="7175"/>
            </a:lvl3pPr>
            <a:lvl4pPr marL="9875315" indent="0">
              <a:buNone/>
              <a:defRPr sz="6475"/>
            </a:lvl4pPr>
            <a:lvl5pPr marL="13167086" indent="0">
              <a:buNone/>
              <a:defRPr sz="6475"/>
            </a:lvl5pPr>
            <a:lvl6pPr marL="16458857" indent="0">
              <a:buNone/>
              <a:defRPr sz="6475"/>
            </a:lvl6pPr>
            <a:lvl7pPr marL="19750628" indent="0">
              <a:buNone/>
              <a:defRPr sz="6475"/>
            </a:lvl7pPr>
            <a:lvl8pPr marL="23042401" indent="0">
              <a:buNone/>
              <a:defRPr sz="6475"/>
            </a:lvl8pPr>
            <a:lvl9pPr marL="26334172" indent="0">
              <a:buNone/>
              <a:defRPr sz="6475"/>
            </a:lvl9pPr>
          </a:lstStyle>
          <a:p>
            <a:pPr lvl="0"/>
            <a:r>
              <a:rPr lang="en-US"/>
              <a:t>Click to edit Master text styles</a:t>
            </a:r>
          </a:p>
        </p:txBody>
      </p:sp>
      <p:sp>
        <p:nvSpPr>
          <p:cNvPr id="5" name="Date Placeholder 4"/>
          <p:cNvSpPr>
            <a:spLocks noGrp="1"/>
          </p:cNvSpPr>
          <p:nvPr>
            <p:ph type="dt" sz="half" idx="10"/>
          </p:nvPr>
        </p:nvSpPr>
        <p:spPr/>
        <p:txBody>
          <a:bodyPr/>
          <a:lstStyle/>
          <a:p>
            <a:fld id="{8DBB8899-6F61-46CD-992E-3FB70B227922}" type="datetimeFigureOut">
              <a:rPr lang="en-US" smtClean="0"/>
              <a:t>5/28/21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8C0D-988F-46AC-909D-8FBD960D6DAC}" type="slidenum">
              <a:rPr lang="en-US" smtClean="0"/>
              <a:t>‹#›</a:t>
            </a:fld>
            <a:endParaRPr lang="en-US"/>
          </a:p>
        </p:txBody>
      </p:sp>
    </p:spTree>
    <p:extLst>
      <p:ext uri="{BB962C8B-B14F-4D97-AF65-F5344CB8AC3E}">
        <p14:creationId xmlns:p14="http://schemas.microsoft.com/office/powerpoint/2010/main" val="393018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0"/>
            <a:ext cx="26334720" cy="3173734"/>
          </a:xfrm>
        </p:spPr>
        <p:txBody>
          <a:bodyPr anchor="b"/>
          <a:lstStyle>
            <a:lvl1pPr algn="l">
              <a:defRPr sz="14350" b="1"/>
            </a:lvl1pPr>
          </a:lstStyle>
          <a:p>
            <a:r>
              <a:rPr lang="en-US"/>
              <a:t>Click to edit Master title style</a:t>
            </a:r>
          </a:p>
        </p:txBody>
      </p:sp>
      <p:sp>
        <p:nvSpPr>
          <p:cNvPr id="3" name="Picture Placeholder 2"/>
          <p:cNvSpPr>
            <a:spLocks noGrp="1"/>
          </p:cNvSpPr>
          <p:nvPr>
            <p:ph type="pic" idx="1"/>
          </p:nvPr>
        </p:nvSpPr>
        <p:spPr>
          <a:xfrm>
            <a:off x="8602982" y="3431540"/>
            <a:ext cx="26334720" cy="23042880"/>
          </a:xfrm>
        </p:spPr>
        <p:txBody>
          <a:bodyPr/>
          <a:lstStyle>
            <a:lvl1pPr marL="0" indent="0">
              <a:buNone/>
              <a:defRPr sz="23100"/>
            </a:lvl1pPr>
            <a:lvl2pPr marL="3291771" indent="0">
              <a:buNone/>
              <a:defRPr sz="20125"/>
            </a:lvl2pPr>
            <a:lvl3pPr marL="6583542" indent="0">
              <a:buNone/>
              <a:defRPr sz="17325"/>
            </a:lvl3pPr>
            <a:lvl4pPr marL="9875315" indent="0">
              <a:buNone/>
              <a:defRPr sz="14350"/>
            </a:lvl4pPr>
            <a:lvl5pPr marL="13167086" indent="0">
              <a:buNone/>
              <a:defRPr sz="14350"/>
            </a:lvl5pPr>
            <a:lvl6pPr marL="16458857" indent="0">
              <a:buNone/>
              <a:defRPr sz="14350"/>
            </a:lvl6pPr>
            <a:lvl7pPr marL="19750628" indent="0">
              <a:buNone/>
              <a:defRPr sz="14350"/>
            </a:lvl7pPr>
            <a:lvl8pPr marL="23042401" indent="0">
              <a:buNone/>
              <a:defRPr sz="14350"/>
            </a:lvl8pPr>
            <a:lvl9pPr marL="26334172" indent="0">
              <a:buNone/>
              <a:defRPr sz="14350"/>
            </a:lvl9pPr>
          </a:lstStyle>
          <a:p>
            <a:endParaRPr lang="en-US"/>
          </a:p>
        </p:txBody>
      </p:sp>
      <p:sp>
        <p:nvSpPr>
          <p:cNvPr id="4" name="Text Placeholder 3"/>
          <p:cNvSpPr>
            <a:spLocks noGrp="1"/>
          </p:cNvSpPr>
          <p:nvPr>
            <p:ph type="body" sz="half" idx="2"/>
          </p:nvPr>
        </p:nvSpPr>
        <p:spPr>
          <a:xfrm>
            <a:off x="8602982" y="30057093"/>
            <a:ext cx="26334720" cy="4507227"/>
          </a:xfrm>
        </p:spPr>
        <p:txBody>
          <a:bodyPr/>
          <a:lstStyle>
            <a:lvl1pPr marL="0" indent="0">
              <a:buNone/>
              <a:defRPr sz="10150"/>
            </a:lvl1pPr>
            <a:lvl2pPr marL="3291771" indent="0">
              <a:buNone/>
              <a:defRPr sz="8575"/>
            </a:lvl2pPr>
            <a:lvl3pPr marL="6583542" indent="0">
              <a:buNone/>
              <a:defRPr sz="7175"/>
            </a:lvl3pPr>
            <a:lvl4pPr marL="9875315" indent="0">
              <a:buNone/>
              <a:defRPr sz="6475"/>
            </a:lvl4pPr>
            <a:lvl5pPr marL="13167086" indent="0">
              <a:buNone/>
              <a:defRPr sz="6475"/>
            </a:lvl5pPr>
            <a:lvl6pPr marL="16458857" indent="0">
              <a:buNone/>
              <a:defRPr sz="6475"/>
            </a:lvl6pPr>
            <a:lvl7pPr marL="19750628" indent="0">
              <a:buNone/>
              <a:defRPr sz="6475"/>
            </a:lvl7pPr>
            <a:lvl8pPr marL="23042401" indent="0">
              <a:buNone/>
              <a:defRPr sz="6475"/>
            </a:lvl8pPr>
            <a:lvl9pPr marL="26334172" indent="0">
              <a:buNone/>
              <a:defRPr sz="6475"/>
            </a:lvl9pPr>
          </a:lstStyle>
          <a:p>
            <a:pPr lvl="0"/>
            <a:r>
              <a:rPr lang="en-US"/>
              <a:t>Click to edit Master text styles</a:t>
            </a:r>
          </a:p>
        </p:txBody>
      </p:sp>
      <p:sp>
        <p:nvSpPr>
          <p:cNvPr id="5" name="Date Placeholder 4"/>
          <p:cNvSpPr>
            <a:spLocks noGrp="1"/>
          </p:cNvSpPr>
          <p:nvPr>
            <p:ph type="dt" sz="half" idx="10"/>
          </p:nvPr>
        </p:nvSpPr>
        <p:spPr/>
        <p:txBody>
          <a:bodyPr/>
          <a:lstStyle/>
          <a:p>
            <a:fld id="{8DBB8899-6F61-46CD-992E-3FB70B227922}" type="datetimeFigureOut">
              <a:rPr lang="en-US" smtClean="0"/>
              <a:t>5/28/21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8C0D-988F-46AC-909D-8FBD960D6DAC}" type="slidenum">
              <a:rPr lang="en-US" smtClean="0"/>
              <a:t>‹#›</a:t>
            </a:fld>
            <a:endParaRPr lang="en-US"/>
          </a:p>
        </p:txBody>
      </p:sp>
    </p:spTree>
    <p:extLst>
      <p:ext uri="{BB962C8B-B14F-4D97-AF65-F5344CB8AC3E}">
        <p14:creationId xmlns:p14="http://schemas.microsoft.com/office/powerpoint/2010/main" val="165531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4"/>
            <a:ext cx="39502080" cy="6400800"/>
          </a:xfrm>
          <a:prstGeom prst="rect">
            <a:avLst/>
          </a:prstGeom>
        </p:spPr>
        <p:txBody>
          <a:bodyPr vert="horz" lIns="376202" tIns="188101" rIns="376202" bIns="188101" rtlCol="0" anchor="ctr">
            <a:normAutofit/>
          </a:bodyPr>
          <a:lstStyle/>
          <a:p>
            <a:r>
              <a:rPr lang="en-US"/>
              <a:t>Click to edit Master title style</a:t>
            </a:r>
          </a:p>
        </p:txBody>
      </p:sp>
      <p:sp>
        <p:nvSpPr>
          <p:cNvPr id="3" name="Text Placeholder 2"/>
          <p:cNvSpPr>
            <a:spLocks noGrp="1"/>
          </p:cNvSpPr>
          <p:nvPr>
            <p:ph type="body" idx="1"/>
          </p:nvPr>
        </p:nvSpPr>
        <p:spPr>
          <a:xfrm>
            <a:off x="2194560" y="8961122"/>
            <a:ext cx="39502080" cy="25345394"/>
          </a:xfrm>
          <a:prstGeom prst="rect">
            <a:avLst/>
          </a:prstGeom>
        </p:spPr>
        <p:txBody>
          <a:bodyPr vert="horz" lIns="376202" tIns="188101" rIns="376202" bIns="1881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5595564"/>
            <a:ext cx="10241280" cy="2044700"/>
          </a:xfrm>
          <a:prstGeom prst="rect">
            <a:avLst/>
          </a:prstGeom>
        </p:spPr>
        <p:txBody>
          <a:bodyPr vert="horz" lIns="376202" tIns="188101" rIns="376202" bIns="188101" rtlCol="0" anchor="ctr"/>
          <a:lstStyle>
            <a:lvl1pPr algn="l">
              <a:defRPr sz="8575">
                <a:solidFill>
                  <a:schemeClr val="tx1">
                    <a:tint val="75000"/>
                  </a:schemeClr>
                </a:solidFill>
              </a:defRPr>
            </a:lvl1pPr>
          </a:lstStyle>
          <a:p>
            <a:fld id="{8DBB8899-6F61-46CD-992E-3FB70B227922}" type="datetimeFigureOut">
              <a:rPr lang="en-US" smtClean="0"/>
              <a:t>5/28/21</a:t>
            </a:fld>
            <a:endParaRPr lang="en-US"/>
          </a:p>
        </p:txBody>
      </p:sp>
      <p:sp>
        <p:nvSpPr>
          <p:cNvPr id="5" name="Footer Placeholder 4"/>
          <p:cNvSpPr>
            <a:spLocks noGrp="1"/>
          </p:cNvSpPr>
          <p:nvPr>
            <p:ph type="ftr" sz="quarter" idx="3"/>
          </p:nvPr>
        </p:nvSpPr>
        <p:spPr>
          <a:xfrm>
            <a:off x="14996160" y="35595564"/>
            <a:ext cx="13898880" cy="2044700"/>
          </a:xfrm>
          <a:prstGeom prst="rect">
            <a:avLst/>
          </a:prstGeom>
        </p:spPr>
        <p:txBody>
          <a:bodyPr vert="horz" lIns="376202" tIns="188101" rIns="376202" bIns="188101" rtlCol="0" anchor="ctr"/>
          <a:lstStyle>
            <a:lvl1pPr algn="ctr">
              <a:defRPr sz="85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4"/>
            <a:ext cx="10241280" cy="2044700"/>
          </a:xfrm>
          <a:prstGeom prst="rect">
            <a:avLst/>
          </a:prstGeom>
        </p:spPr>
        <p:txBody>
          <a:bodyPr vert="horz" lIns="376202" tIns="188101" rIns="376202" bIns="188101" rtlCol="0" anchor="ctr"/>
          <a:lstStyle>
            <a:lvl1pPr algn="r">
              <a:defRPr sz="8575">
                <a:solidFill>
                  <a:schemeClr val="tx1">
                    <a:tint val="75000"/>
                  </a:schemeClr>
                </a:solidFill>
              </a:defRPr>
            </a:lvl1pPr>
          </a:lstStyle>
          <a:p>
            <a:fld id="{24568C0D-988F-46AC-909D-8FBD960D6DAC}" type="slidenum">
              <a:rPr lang="en-US" smtClean="0"/>
              <a:t>‹#›</a:t>
            </a:fld>
            <a:endParaRPr lang="en-US"/>
          </a:p>
        </p:txBody>
      </p:sp>
    </p:spTree>
    <p:extLst>
      <p:ext uri="{BB962C8B-B14F-4D97-AF65-F5344CB8AC3E}">
        <p14:creationId xmlns:p14="http://schemas.microsoft.com/office/powerpoint/2010/main" val="985452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83542" rtl="0" eaLnBrk="1" latinLnBrk="0" hangingPunct="1">
        <a:spcBef>
          <a:spcPct val="0"/>
        </a:spcBef>
        <a:buNone/>
        <a:defRPr sz="31675" kern="1200">
          <a:solidFill>
            <a:schemeClr val="tx1"/>
          </a:solidFill>
          <a:latin typeface="+mj-lt"/>
          <a:ea typeface="+mj-ea"/>
          <a:cs typeface="+mj-cs"/>
        </a:defRPr>
      </a:lvl1pPr>
    </p:titleStyle>
    <p:bodyStyle>
      <a:lvl1pPr marL="2468828" indent="-2468828" algn="l" defTabSz="6583542" rtl="0" eaLnBrk="1" latinLnBrk="0" hangingPunct="1">
        <a:spcBef>
          <a:spcPct val="20000"/>
        </a:spcBef>
        <a:buFont typeface="Arial" pitchFamily="34" charset="0"/>
        <a:buChar char="•"/>
        <a:defRPr sz="23100" kern="1200">
          <a:solidFill>
            <a:schemeClr val="tx1"/>
          </a:solidFill>
          <a:latin typeface="+mn-lt"/>
          <a:ea typeface="+mn-ea"/>
          <a:cs typeface="+mn-cs"/>
        </a:defRPr>
      </a:lvl1pPr>
      <a:lvl2pPr marL="5349129" indent="-2057358" algn="l" defTabSz="6583542" rtl="0" eaLnBrk="1" latinLnBrk="0" hangingPunct="1">
        <a:spcBef>
          <a:spcPct val="20000"/>
        </a:spcBef>
        <a:buFont typeface="Arial" pitchFamily="34" charset="0"/>
        <a:buChar char="–"/>
        <a:defRPr sz="20125" kern="1200">
          <a:solidFill>
            <a:schemeClr val="tx1"/>
          </a:solidFill>
          <a:latin typeface="+mn-lt"/>
          <a:ea typeface="+mn-ea"/>
          <a:cs typeface="+mn-cs"/>
        </a:defRPr>
      </a:lvl2pPr>
      <a:lvl3pPr marL="8229429" indent="-1645886" algn="l" defTabSz="6583542" rtl="0" eaLnBrk="1" latinLnBrk="0" hangingPunct="1">
        <a:spcBef>
          <a:spcPct val="20000"/>
        </a:spcBef>
        <a:buFont typeface="Arial" pitchFamily="34" charset="0"/>
        <a:buChar char="•"/>
        <a:defRPr sz="17325" kern="1200">
          <a:solidFill>
            <a:schemeClr val="tx1"/>
          </a:solidFill>
          <a:latin typeface="+mn-lt"/>
          <a:ea typeface="+mn-ea"/>
          <a:cs typeface="+mn-cs"/>
        </a:defRPr>
      </a:lvl3pPr>
      <a:lvl4pPr marL="11521200" indent="-1645886" algn="l" defTabSz="6583542" rtl="0" eaLnBrk="1" latinLnBrk="0" hangingPunct="1">
        <a:spcBef>
          <a:spcPct val="20000"/>
        </a:spcBef>
        <a:buFont typeface="Arial" pitchFamily="34" charset="0"/>
        <a:buChar char="–"/>
        <a:defRPr sz="14350" kern="1200">
          <a:solidFill>
            <a:schemeClr val="tx1"/>
          </a:solidFill>
          <a:latin typeface="+mn-lt"/>
          <a:ea typeface="+mn-ea"/>
          <a:cs typeface="+mn-cs"/>
        </a:defRPr>
      </a:lvl4pPr>
      <a:lvl5pPr marL="14812971" indent="-1645886" algn="l" defTabSz="6583542" rtl="0" eaLnBrk="1" latinLnBrk="0" hangingPunct="1">
        <a:spcBef>
          <a:spcPct val="20000"/>
        </a:spcBef>
        <a:buFont typeface="Arial" pitchFamily="34" charset="0"/>
        <a:buChar char="»"/>
        <a:defRPr sz="14350" kern="1200">
          <a:solidFill>
            <a:schemeClr val="tx1"/>
          </a:solidFill>
          <a:latin typeface="+mn-lt"/>
          <a:ea typeface="+mn-ea"/>
          <a:cs typeface="+mn-cs"/>
        </a:defRPr>
      </a:lvl5pPr>
      <a:lvl6pPr marL="18104742" indent="-1645886" algn="l" defTabSz="6583542" rtl="0" eaLnBrk="1" latinLnBrk="0" hangingPunct="1">
        <a:spcBef>
          <a:spcPct val="20000"/>
        </a:spcBef>
        <a:buFont typeface="Arial" pitchFamily="34" charset="0"/>
        <a:buChar char="•"/>
        <a:defRPr sz="14350" kern="1200">
          <a:solidFill>
            <a:schemeClr val="tx1"/>
          </a:solidFill>
          <a:latin typeface="+mn-lt"/>
          <a:ea typeface="+mn-ea"/>
          <a:cs typeface="+mn-cs"/>
        </a:defRPr>
      </a:lvl6pPr>
      <a:lvl7pPr marL="21396515" indent="-1645886" algn="l" defTabSz="6583542" rtl="0" eaLnBrk="1" latinLnBrk="0" hangingPunct="1">
        <a:spcBef>
          <a:spcPct val="20000"/>
        </a:spcBef>
        <a:buFont typeface="Arial" pitchFamily="34" charset="0"/>
        <a:buChar char="•"/>
        <a:defRPr sz="14350" kern="1200">
          <a:solidFill>
            <a:schemeClr val="tx1"/>
          </a:solidFill>
          <a:latin typeface="+mn-lt"/>
          <a:ea typeface="+mn-ea"/>
          <a:cs typeface="+mn-cs"/>
        </a:defRPr>
      </a:lvl7pPr>
      <a:lvl8pPr marL="24688286" indent="-1645886" algn="l" defTabSz="6583542" rtl="0" eaLnBrk="1" latinLnBrk="0" hangingPunct="1">
        <a:spcBef>
          <a:spcPct val="20000"/>
        </a:spcBef>
        <a:buFont typeface="Arial" pitchFamily="34" charset="0"/>
        <a:buChar char="•"/>
        <a:defRPr sz="14350" kern="1200">
          <a:solidFill>
            <a:schemeClr val="tx1"/>
          </a:solidFill>
          <a:latin typeface="+mn-lt"/>
          <a:ea typeface="+mn-ea"/>
          <a:cs typeface="+mn-cs"/>
        </a:defRPr>
      </a:lvl8pPr>
      <a:lvl9pPr marL="27980057" indent="-1645886" algn="l" defTabSz="6583542" rtl="0" eaLnBrk="1" latinLnBrk="0" hangingPunct="1">
        <a:spcBef>
          <a:spcPct val="20000"/>
        </a:spcBef>
        <a:buFont typeface="Arial" pitchFamily="34" charset="0"/>
        <a:buChar char="•"/>
        <a:defRPr sz="14350" kern="1200">
          <a:solidFill>
            <a:schemeClr val="tx1"/>
          </a:solidFill>
          <a:latin typeface="+mn-lt"/>
          <a:ea typeface="+mn-ea"/>
          <a:cs typeface="+mn-cs"/>
        </a:defRPr>
      </a:lvl9pPr>
    </p:bodyStyle>
    <p:otherStyle>
      <a:defPPr>
        <a:defRPr lang="en-US"/>
      </a:defPPr>
      <a:lvl1pPr marL="0" algn="l" defTabSz="6583542" rtl="0" eaLnBrk="1" latinLnBrk="0" hangingPunct="1">
        <a:defRPr sz="12950" kern="1200">
          <a:solidFill>
            <a:schemeClr val="tx1"/>
          </a:solidFill>
          <a:latin typeface="+mn-lt"/>
          <a:ea typeface="+mn-ea"/>
          <a:cs typeface="+mn-cs"/>
        </a:defRPr>
      </a:lvl1pPr>
      <a:lvl2pPr marL="3291771" algn="l" defTabSz="6583542" rtl="0" eaLnBrk="1" latinLnBrk="0" hangingPunct="1">
        <a:defRPr sz="12950" kern="1200">
          <a:solidFill>
            <a:schemeClr val="tx1"/>
          </a:solidFill>
          <a:latin typeface="+mn-lt"/>
          <a:ea typeface="+mn-ea"/>
          <a:cs typeface="+mn-cs"/>
        </a:defRPr>
      </a:lvl2pPr>
      <a:lvl3pPr marL="6583542" algn="l" defTabSz="6583542" rtl="0" eaLnBrk="1" latinLnBrk="0" hangingPunct="1">
        <a:defRPr sz="12950" kern="1200">
          <a:solidFill>
            <a:schemeClr val="tx1"/>
          </a:solidFill>
          <a:latin typeface="+mn-lt"/>
          <a:ea typeface="+mn-ea"/>
          <a:cs typeface="+mn-cs"/>
        </a:defRPr>
      </a:lvl3pPr>
      <a:lvl4pPr marL="9875315" algn="l" defTabSz="6583542" rtl="0" eaLnBrk="1" latinLnBrk="0" hangingPunct="1">
        <a:defRPr sz="12950" kern="1200">
          <a:solidFill>
            <a:schemeClr val="tx1"/>
          </a:solidFill>
          <a:latin typeface="+mn-lt"/>
          <a:ea typeface="+mn-ea"/>
          <a:cs typeface="+mn-cs"/>
        </a:defRPr>
      </a:lvl4pPr>
      <a:lvl5pPr marL="13167086" algn="l" defTabSz="6583542" rtl="0" eaLnBrk="1" latinLnBrk="0" hangingPunct="1">
        <a:defRPr sz="12950" kern="1200">
          <a:solidFill>
            <a:schemeClr val="tx1"/>
          </a:solidFill>
          <a:latin typeface="+mn-lt"/>
          <a:ea typeface="+mn-ea"/>
          <a:cs typeface="+mn-cs"/>
        </a:defRPr>
      </a:lvl5pPr>
      <a:lvl6pPr marL="16458857" algn="l" defTabSz="6583542" rtl="0" eaLnBrk="1" latinLnBrk="0" hangingPunct="1">
        <a:defRPr sz="12950" kern="1200">
          <a:solidFill>
            <a:schemeClr val="tx1"/>
          </a:solidFill>
          <a:latin typeface="+mn-lt"/>
          <a:ea typeface="+mn-ea"/>
          <a:cs typeface="+mn-cs"/>
        </a:defRPr>
      </a:lvl6pPr>
      <a:lvl7pPr marL="19750628" algn="l" defTabSz="6583542" rtl="0" eaLnBrk="1" latinLnBrk="0" hangingPunct="1">
        <a:defRPr sz="12950" kern="1200">
          <a:solidFill>
            <a:schemeClr val="tx1"/>
          </a:solidFill>
          <a:latin typeface="+mn-lt"/>
          <a:ea typeface="+mn-ea"/>
          <a:cs typeface="+mn-cs"/>
        </a:defRPr>
      </a:lvl7pPr>
      <a:lvl8pPr marL="23042401" algn="l" defTabSz="6583542" rtl="0" eaLnBrk="1" latinLnBrk="0" hangingPunct="1">
        <a:defRPr sz="12950" kern="1200">
          <a:solidFill>
            <a:schemeClr val="tx1"/>
          </a:solidFill>
          <a:latin typeface="+mn-lt"/>
          <a:ea typeface="+mn-ea"/>
          <a:cs typeface="+mn-cs"/>
        </a:defRPr>
      </a:lvl8pPr>
      <a:lvl9pPr marL="26334172" algn="l" defTabSz="6583542" rtl="0" eaLnBrk="1" latinLnBrk="0" hangingPunct="1">
        <a:defRPr sz="12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oi.org/10.46658/JBIMES-20-11" TargetMode="External"/><Relationship Id="rId5" Type="http://schemas.openxmlformats.org/officeDocument/2006/relationships/image" Target="../media/image1.tiff"/><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6D60C0-B61C-6248-A190-5E9B5A27B23F}"/>
              </a:ext>
            </a:extLst>
          </p:cNvPr>
          <p:cNvSpPr/>
          <p:nvPr/>
        </p:nvSpPr>
        <p:spPr>
          <a:xfrm>
            <a:off x="0" y="0"/>
            <a:ext cx="43891200" cy="7098536"/>
          </a:xfrm>
          <a:prstGeom prst="rect">
            <a:avLst/>
          </a:prstGeom>
          <a:solidFill>
            <a:srgbClr val="0114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a:latin typeface="Arial" panose="020B0604020202020204" pitchFamily="34" charset="0"/>
                <a:cs typeface="Arial" panose="020B0604020202020204" pitchFamily="34" charset="0"/>
              </a:rPr>
              <a:t>Melatonergics</a:t>
            </a:r>
            <a:r>
              <a:rPr lang="en-US" sz="7200" b="1" dirty="0">
                <a:latin typeface="Arial" panose="020B0604020202020204" pitchFamily="34" charset="0"/>
                <a:cs typeface="Arial" panose="020B0604020202020204" pitchFamily="34" charset="0"/>
              </a:rPr>
              <a:t> for Delirium Prevention in Hospitalized Older Adults: </a:t>
            </a:r>
          </a:p>
          <a:p>
            <a:pPr algn="ctr"/>
            <a:r>
              <a:rPr lang="en-US" sz="7200" b="1" dirty="0">
                <a:latin typeface="Arial" panose="020B0604020202020204" pitchFamily="34" charset="0"/>
                <a:cs typeface="Arial" panose="020B0604020202020204" pitchFamily="34" charset="0"/>
              </a:rPr>
              <a:t>Results from an Umbrella Review</a:t>
            </a:r>
          </a:p>
          <a:p>
            <a:pPr algn="ctr"/>
            <a:endParaRPr lang="en-US" sz="60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Thomas J. Blodgett, PhD, RN, GCNS, AGACNP-BC</a:t>
            </a:r>
            <a:r>
              <a:rPr lang="en-US" sz="6000" baseline="30000" dirty="0">
                <a:latin typeface="Arial" panose="020B0604020202020204" pitchFamily="34" charset="0"/>
                <a:cs typeface="Arial" panose="020B0604020202020204" pitchFamily="34" charset="0"/>
              </a:rPr>
              <a:t>1</a:t>
            </a:r>
            <a:r>
              <a:rPr lang="en-US" sz="6000" dirty="0">
                <a:latin typeface="Arial" panose="020B0604020202020204" pitchFamily="34" charset="0"/>
                <a:cs typeface="Arial" panose="020B0604020202020204" pitchFamily="34" charset="0"/>
              </a:rPr>
              <a:t> &amp; Nicole P. Blodgett, PhD, RN, CHSE</a:t>
            </a:r>
            <a:r>
              <a:rPr lang="en-US" sz="6000" baseline="30000" dirty="0">
                <a:latin typeface="Arial" panose="020B0604020202020204" pitchFamily="34" charset="0"/>
                <a:cs typeface="Arial" panose="020B0604020202020204" pitchFamily="34" charset="0"/>
              </a:rPr>
              <a:t>2</a:t>
            </a:r>
          </a:p>
          <a:p>
            <a:pPr algn="ctr"/>
            <a:r>
              <a:rPr lang="en-US" sz="5400" baseline="30000" dirty="0">
                <a:latin typeface="Arial" panose="020B0604020202020204" pitchFamily="34" charset="0"/>
                <a:cs typeface="Arial" panose="020B0604020202020204" pitchFamily="34" charset="0"/>
              </a:rPr>
              <a:t>1</a:t>
            </a:r>
            <a:r>
              <a:rPr lang="en-US" sz="5400" dirty="0">
                <a:latin typeface="Arial" panose="020B0604020202020204" pitchFamily="34" charset="0"/>
                <a:cs typeface="Arial" panose="020B0604020202020204" pitchFamily="34" charset="0"/>
              </a:rPr>
              <a:t>Assistant Professor and </a:t>
            </a:r>
            <a:r>
              <a:rPr lang="en-US" sz="5400" baseline="30000" dirty="0">
                <a:latin typeface="Arial" panose="020B0604020202020204" pitchFamily="34" charset="0"/>
                <a:cs typeface="Arial" panose="020B0604020202020204" pitchFamily="34" charset="0"/>
              </a:rPr>
              <a:t>2</a:t>
            </a:r>
            <a:r>
              <a:rPr lang="en-US" sz="5400" dirty="0">
                <a:latin typeface="Arial" panose="020B0604020202020204" pitchFamily="34" charset="0"/>
                <a:cs typeface="Arial" panose="020B0604020202020204" pitchFamily="34" charset="0"/>
              </a:rPr>
              <a:t>Director Center of Nursing Discovery &amp; Assistant Professor, Duke University School of Nursing</a:t>
            </a:r>
          </a:p>
        </p:txBody>
      </p:sp>
      <p:sp>
        <p:nvSpPr>
          <p:cNvPr id="3" name="Rectangle 2">
            <a:extLst>
              <a:ext uri="{FF2B5EF4-FFF2-40B4-BE49-F238E27FC236}">
                <a16:creationId xmlns:a16="http://schemas.microsoft.com/office/drawing/2014/main" id="{09AF125B-0B50-B843-9E1A-251CE0821117}"/>
              </a:ext>
            </a:extLst>
          </p:cNvPr>
          <p:cNvSpPr/>
          <p:nvPr/>
        </p:nvSpPr>
        <p:spPr>
          <a:xfrm>
            <a:off x="0" y="7620000"/>
            <a:ext cx="43891200" cy="30784800"/>
          </a:xfrm>
          <a:prstGeom prst="rect">
            <a:avLst/>
          </a:prstGeom>
          <a:solidFill>
            <a:srgbClr val="0114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4FBD97E-1B8B-5A42-B878-D096D3070DE6}"/>
              </a:ext>
            </a:extLst>
          </p:cNvPr>
          <p:cNvSpPr/>
          <p:nvPr/>
        </p:nvSpPr>
        <p:spPr>
          <a:xfrm>
            <a:off x="457200" y="8839200"/>
            <a:ext cx="13716000" cy="29108400"/>
          </a:xfrm>
          <a:prstGeom prst="rect">
            <a:avLst/>
          </a:prstGeom>
          <a:solidFill>
            <a:schemeClr val="bg1"/>
          </a:solid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05ADBD5-338D-5145-849E-A3E64FDCED76}"/>
              </a:ext>
            </a:extLst>
          </p:cNvPr>
          <p:cNvSpPr/>
          <p:nvPr/>
        </p:nvSpPr>
        <p:spPr>
          <a:xfrm>
            <a:off x="15029683" y="8774936"/>
            <a:ext cx="13716000" cy="29108400"/>
          </a:xfrm>
          <a:prstGeom prst="rect">
            <a:avLst/>
          </a:prstGeom>
          <a:solidFill>
            <a:schemeClr val="bg1"/>
          </a:solid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8DB937D-040D-A942-B0C0-55AF1680982B}"/>
              </a:ext>
            </a:extLst>
          </p:cNvPr>
          <p:cNvSpPr/>
          <p:nvPr/>
        </p:nvSpPr>
        <p:spPr>
          <a:xfrm>
            <a:off x="29602166" y="8774936"/>
            <a:ext cx="13716000" cy="29108400"/>
          </a:xfrm>
          <a:prstGeom prst="rect">
            <a:avLst/>
          </a:prstGeom>
          <a:solidFill>
            <a:schemeClr val="bg1"/>
          </a:solid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76427A-2076-DE47-9673-5D3767ABDE5B}"/>
              </a:ext>
            </a:extLst>
          </p:cNvPr>
          <p:cNvSpPr txBox="1"/>
          <p:nvPr/>
        </p:nvSpPr>
        <p:spPr>
          <a:xfrm>
            <a:off x="1085083" y="9445832"/>
            <a:ext cx="12358774" cy="1015663"/>
          </a:xfrm>
          <a:prstGeom prst="rect">
            <a:avLst/>
          </a:prstGeom>
          <a:solidFill>
            <a:srgbClr val="11268D"/>
          </a:solidFill>
          <a:ln>
            <a:noFill/>
          </a:ln>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Background</a:t>
            </a:r>
          </a:p>
        </p:txBody>
      </p:sp>
      <p:sp>
        <p:nvSpPr>
          <p:cNvPr id="12" name="TextBox 11">
            <a:extLst>
              <a:ext uri="{FF2B5EF4-FFF2-40B4-BE49-F238E27FC236}">
                <a16:creationId xmlns:a16="http://schemas.microsoft.com/office/drawing/2014/main" id="{3CD76075-8310-6644-819B-D17A32DED213}"/>
              </a:ext>
            </a:extLst>
          </p:cNvPr>
          <p:cNvSpPr txBox="1"/>
          <p:nvPr/>
        </p:nvSpPr>
        <p:spPr>
          <a:xfrm>
            <a:off x="1063312" y="16038217"/>
            <a:ext cx="12358774" cy="1015663"/>
          </a:xfrm>
          <a:prstGeom prst="rect">
            <a:avLst/>
          </a:prstGeom>
          <a:solidFill>
            <a:srgbClr val="01148C"/>
          </a:solid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Objective</a:t>
            </a:r>
          </a:p>
        </p:txBody>
      </p:sp>
      <p:sp>
        <p:nvSpPr>
          <p:cNvPr id="13" name="TextBox 12">
            <a:extLst>
              <a:ext uri="{FF2B5EF4-FFF2-40B4-BE49-F238E27FC236}">
                <a16:creationId xmlns:a16="http://schemas.microsoft.com/office/drawing/2014/main" id="{BA7EC4AD-5BF9-544D-8983-6ECF0C12C558}"/>
              </a:ext>
            </a:extLst>
          </p:cNvPr>
          <p:cNvSpPr txBox="1"/>
          <p:nvPr/>
        </p:nvSpPr>
        <p:spPr>
          <a:xfrm>
            <a:off x="1063312" y="20140368"/>
            <a:ext cx="12358774" cy="1015663"/>
          </a:xfrm>
          <a:prstGeom prst="rect">
            <a:avLst/>
          </a:prstGeom>
          <a:solidFill>
            <a:srgbClr val="01148C"/>
          </a:solid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Methods</a:t>
            </a:r>
          </a:p>
        </p:txBody>
      </p:sp>
      <p:sp>
        <p:nvSpPr>
          <p:cNvPr id="14" name="TextBox 13">
            <a:extLst>
              <a:ext uri="{FF2B5EF4-FFF2-40B4-BE49-F238E27FC236}">
                <a16:creationId xmlns:a16="http://schemas.microsoft.com/office/drawing/2014/main" id="{F34DE3B1-CE93-DC44-9A7D-2DE14CA4926E}"/>
              </a:ext>
            </a:extLst>
          </p:cNvPr>
          <p:cNvSpPr txBox="1"/>
          <p:nvPr/>
        </p:nvSpPr>
        <p:spPr>
          <a:xfrm>
            <a:off x="15537613" y="9470637"/>
            <a:ext cx="12358774" cy="1015663"/>
          </a:xfrm>
          <a:prstGeom prst="rect">
            <a:avLst/>
          </a:prstGeom>
          <a:solidFill>
            <a:srgbClr val="01148C"/>
          </a:solid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Results</a:t>
            </a:r>
          </a:p>
        </p:txBody>
      </p:sp>
      <p:sp>
        <p:nvSpPr>
          <p:cNvPr id="15" name="TextBox 14">
            <a:extLst>
              <a:ext uri="{FF2B5EF4-FFF2-40B4-BE49-F238E27FC236}">
                <a16:creationId xmlns:a16="http://schemas.microsoft.com/office/drawing/2014/main" id="{9164259B-D8B0-3B48-A9DB-0783719FC24D}"/>
              </a:ext>
            </a:extLst>
          </p:cNvPr>
          <p:cNvSpPr txBox="1"/>
          <p:nvPr/>
        </p:nvSpPr>
        <p:spPr>
          <a:xfrm>
            <a:off x="30341640" y="9445831"/>
            <a:ext cx="12358774" cy="1015663"/>
          </a:xfrm>
          <a:prstGeom prst="rect">
            <a:avLst/>
          </a:prstGeom>
          <a:solidFill>
            <a:srgbClr val="01148C"/>
          </a:solid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Conclusions</a:t>
            </a:r>
          </a:p>
        </p:txBody>
      </p:sp>
      <p:sp>
        <p:nvSpPr>
          <p:cNvPr id="17" name="TextBox 16">
            <a:extLst>
              <a:ext uri="{FF2B5EF4-FFF2-40B4-BE49-F238E27FC236}">
                <a16:creationId xmlns:a16="http://schemas.microsoft.com/office/drawing/2014/main" id="{F5518B52-67B4-8A44-818E-81E37CEC2EA2}"/>
              </a:ext>
            </a:extLst>
          </p:cNvPr>
          <p:cNvSpPr txBox="1"/>
          <p:nvPr/>
        </p:nvSpPr>
        <p:spPr>
          <a:xfrm>
            <a:off x="30384926" y="27837918"/>
            <a:ext cx="12358774" cy="923330"/>
          </a:xfrm>
          <a:prstGeom prst="rect">
            <a:avLst/>
          </a:prstGeom>
          <a:solidFill>
            <a:srgbClr val="01148C"/>
          </a:solid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References</a:t>
            </a:r>
          </a:p>
        </p:txBody>
      </p:sp>
      <p:sp>
        <p:nvSpPr>
          <p:cNvPr id="11" name="TextBox 10">
            <a:extLst>
              <a:ext uri="{FF2B5EF4-FFF2-40B4-BE49-F238E27FC236}">
                <a16:creationId xmlns:a16="http://schemas.microsoft.com/office/drawing/2014/main" id="{7743196D-6738-C94A-A82C-D7979B6543E4}"/>
              </a:ext>
            </a:extLst>
          </p:cNvPr>
          <p:cNvSpPr txBox="1"/>
          <p:nvPr/>
        </p:nvSpPr>
        <p:spPr>
          <a:xfrm>
            <a:off x="1335455" y="17260168"/>
            <a:ext cx="12358774" cy="2123658"/>
          </a:xfrm>
          <a:prstGeom prst="rect">
            <a:avLst/>
          </a:prstGeom>
          <a:noFill/>
        </p:spPr>
        <p:txBody>
          <a:bodyPr wrap="square" rtlCol="0">
            <a:spAutoFit/>
          </a:bodyPr>
          <a:lstStyle/>
          <a:p>
            <a:r>
              <a:rPr lang="en-US" sz="4400" dirty="0">
                <a:solidFill>
                  <a:srgbClr val="01148C"/>
                </a:solidFill>
                <a:latin typeface="Arial" panose="020B0604020202020204" pitchFamily="34" charset="0"/>
                <a:cs typeface="Arial" panose="020B0604020202020204" pitchFamily="34" charset="0"/>
              </a:rPr>
              <a:t>Examine the efficacy of melatonin or melatonin-receptor agonists for delirium prevention in hospitalized older adults. </a:t>
            </a:r>
          </a:p>
        </p:txBody>
      </p:sp>
      <p:sp>
        <p:nvSpPr>
          <p:cNvPr id="19" name="TextBox 18">
            <a:extLst>
              <a:ext uri="{FF2B5EF4-FFF2-40B4-BE49-F238E27FC236}">
                <a16:creationId xmlns:a16="http://schemas.microsoft.com/office/drawing/2014/main" id="{0AB4B286-FFA0-D14A-AAD9-D591809D13C2}"/>
              </a:ext>
            </a:extLst>
          </p:cNvPr>
          <p:cNvSpPr txBox="1"/>
          <p:nvPr/>
        </p:nvSpPr>
        <p:spPr>
          <a:xfrm>
            <a:off x="1135813" y="10931801"/>
            <a:ext cx="12358774" cy="4154984"/>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Multi-component non-pharm strategies are effective for delirium prevention, but full implementation is a workload challenge.</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No approved meds for delirium prevention.</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Melatonin and melatonin-receptor agonists show promise, but evidence is conflicting.</a:t>
            </a:r>
          </a:p>
        </p:txBody>
      </p:sp>
      <p:sp>
        <p:nvSpPr>
          <p:cNvPr id="20" name="TextBox 19">
            <a:extLst>
              <a:ext uri="{FF2B5EF4-FFF2-40B4-BE49-F238E27FC236}">
                <a16:creationId xmlns:a16="http://schemas.microsoft.com/office/drawing/2014/main" id="{A12E71FE-3D1B-AE41-ABED-614CAE63D450}"/>
              </a:ext>
            </a:extLst>
          </p:cNvPr>
          <p:cNvSpPr txBox="1"/>
          <p:nvPr/>
        </p:nvSpPr>
        <p:spPr>
          <a:xfrm>
            <a:off x="1135813" y="21350921"/>
            <a:ext cx="12358774" cy="15050274"/>
          </a:xfrm>
          <a:prstGeom prst="rect">
            <a:avLst/>
          </a:prstGeom>
          <a:noFill/>
        </p:spPr>
        <p:txBody>
          <a:bodyPr wrap="square" rtlCol="0">
            <a:spAutoFit/>
          </a:bodyPr>
          <a:lstStyle/>
          <a:p>
            <a:r>
              <a:rPr lang="en-US" sz="4400" b="1" dirty="0">
                <a:solidFill>
                  <a:srgbClr val="01148C"/>
                </a:solidFill>
                <a:latin typeface="Arial" panose="020B0604020202020204" pitchFamily="34" charset="0"/>
                <a:cs typeface="Arial" panose="020B0604020202020204" pitchFamily="34" charset="0"/>
              </a:rPr>
              <a:t>Umbrella Review: </a:t>
            </a:r>
            <a:r>
              <a:rPr lang="en-US" sz="4400" dirty="0">
                <a:solidFill>
                  <a:srgbClr val="01148C"/>
                </a:solidFill>
                <a:latin typeface="Arial" panose="020B0604020202020204" pitchFamily="34" charset="0"/>
                <a:cs typeface="Arial" panose="020B0604020202020204" pitchFamily="34" charset="0"/>
              </a:rPr>
              <a:t>Systematic review of other systematic reviews or meta-analyses.</a:t>
            </a:r>
          </a:p>
          <a:p>
            <a:endParaRPr lang="en-US" sz="4400" dirty="0">
              <a:solidFill>
                <a:srgbClr val="01148C"/>
              </a:solidFill>
              <a:latin typeface="Arial" panose="020B0604020202020204" pitchFamily="34" charset="0"/>
              <a:cs typeface="Arial" panose="020B0604020202020204" pitchFamily="34" charset="0"/>
            </a:endParaRPr>
          </a:p>
          <a:p>
            <a:r>
              <a:rPr lang="en-US" sz="4400" dirty="0">
                <a:solidFill>
                  <a:srgbClr val="01148C"/>
                </a:solidFill>
                <a:latin typeface="Arial" panose="020B0604020202020204" pitchFamily="34" charset="0"/>
                <a:cs typeface="Arial" panose="020B0604020202020204" pitchFamily="34" charset="0"/>
              </a:rPr>
              <a:t>Joanna Briggs Institute methodology</a:t>
            </a:r>
            <a:r>
              <a:rPr lang="en-US" sz="4400" baseline="30000" dirty="0">
                <a:solidFill>
                  <a:srgbClr val="01148C"/>
                </a:solidFill>
                <a:latin typeface="Arial" panose="020B0604020202020204" pitchFamily="34" charset="0"/>
                <a:cs typeface="Arial" panose="020B0604020202020204" pitchFamily="34" charset="0"/>
              </a:rPr>
              <a:t>1</a:t>
            </a:r>
            <a:r>
              <a:rPr lang="en-US" sz="4400" dirty="0">
                <a:solidFill>
                  <a:srgbClr val="01148C"/>
                </a:solidFill>
                <a:latin typeface="Arial" panose="020B0604020202020204" pitchFamily="34" charset="0"/>
                <a:cs typeface="Arial" panose="020B0604020202020204" pitchFamily="34" charset="0"/>
              </a:rPr>
              <a:t> guided search process. Articles were eligible if they:</a:t>
            </a:r>
          </a:p>
          <a:p>
            <a:pPr marL="685800" indent="-6858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compared melatonin or MRA to placebo,</a:t>
            </a:r>
          </a:p>
          <a:p>
            <a:pPr marL="685800" indent="-6858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hospitalized adults over 50 y/o,</a:t>
            </a:r>
          </a:p>
          <a:p>
            <a:pPr marL="685800" indent="-6858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delirium onset as primary outcome, </a:t>
            </a:r>
          </a:p>
          <a:p>
            <a:pPr marL="685800" indent="-6858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published January 2000 - August 2020,</a:t>
            </a:r>
          </a:p>
          <a:p>
            <a:pPr marL="685800" indent="-6858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English language.</a:t>
            </a:r>
          </a:p>
          <a:p>
            <a:endParaRPr lang="en-US" sz="4400" dirty="0">
              <a:solidFill>
                <a:srgbClr val="01148C"/>
              </a:solidFill>
              <a:latin typeface="Arial" panose="020B0604020202020204" pitchFamily="34" charset="0"/>
              <a:cs typeface="Arial" panose="020B0604020202020204" pitchFamily="34" charset="0"/>
            </a:endParaRPr>
          </a:p>
          <a:p>
            <a:r>
              <a:rPr lang="en-US" sz="4400" dirty="0">
                <a:solidFill>
                  <a:srgbClr val="01148C"/>
                </a:solidFill>
                <a:latin typeface="Arial" panose="020B0604020202020204" pitchFamily="34" charset="0"/>
                <a:cs typeface="Arial" panose="020B0604020202020204" pitchFamily="34" charset="0"/>
              </a:rPr>
              <a:t>Two reviewers independently:</a:t>
            </a:r>
          </a:p>
          <a:p>
            <a:pPr marL="685800" indent="-6858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Performed literature search on Medline </a:t>
            </a:r>
            <a:r>
              <a:rPr lang="en-US" sz="4400">
                <a:solidFill>
                  <a:srgbClr val="01148C"/>
                </a:solidFill>
                <a:latin typeface="Arial" panose="020B0604020202020204" pitchFamily="34" charset="0"/>
                <a:cs typeface="Arial" panose="020B0604020202020204" pitchFamily="34" charset="0"/>
              </a:rPr>
              <a:t>via PubMed, </a:t>
            </a:r>
            <a:r>
              <a:rPr lang="en-US" sz="4400" dirty="0">
                <a:solidFill>
                  <a:srgbClr val="01148C"/>
                </a:solidFill>
                <a:latin typeface="Arial" panose="020B0604020202020204" pitchFamily="34" charset="0"/>
                <a:cs typeface="Arial" panose="020B0604020202020204" pitchFamily="34" charset="0"/>
              </a:rPr>
              <a:t>CINAHL via EBSCO Host, and Web of Science. </a:t>
            </a:r>
          </a:p>
          <a:p>
            <a:pPr marL="685800" indent="-6858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Screened titles and abstracts.</a:t>
            </a:r>
          </a:p>
          <a:p>
            <a:pPr marL="685800" indent="-6858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Reviewed full-text articles.</a:t>
            </a:r>
          </a:p>
          <a:p>
            <a:pPr marL="685800" indent="-6858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Extracted relevant information.</a:t>
            </a:r>
          </a:p>
          <a:p>
            <a:pPr marL="685800" indent="-6858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Assessed quality of the meta-analyses using AMSTAR-2 Criteria</a:t>
            </a:r>
            <a:r>
              <a:rPr lang="en-US" sz="4400" baseline="30000" dirty="0">
                <a:solidFill>
                  <a:srgbClr val="01148C"/>
                </a:solidFill>
                <a:latin typeface="Arial" panose="020B0604020202020204" pitchFamily="34" charset="0"/>
                <a:cs typeface="Arial" panose="020B0604020202020204" pitchFamily="34" charset="0"/>
              </a:rPr>
              <a:t>2</a:t>
            </a:r>
            <a:endParaRPr lang="en-US" sz="4400" dirty="0">
              <a:solidFill>
                <a:srgbClr val="01148C"/>
              </a:solidFill>
              <a:latin typeface="Arial" panose="020B0604020202020204" pitchFamily="34" charset="0"/>
              <a:cs typeface="Arial" panose="020B0604020202020204" pitchFamily="34" charset="0"/>
            </a:endParaRPr>
          </a:p>
          <a:p>
            <a:endParaRPr lang="en-US" sz="4400" dirty="0">
              <a:solidFill>
                <a:srgbClr val="01148C"/>
              </a:solidFill>
              <a:latin typeface="Arial" panose="020B0604020202020204" pitchFamily="34" charset="0"/>
              <a:cs typeface="Arial" panose="020B0604020202020204" pitchFamily="34" charset="0"/>
            </a:endParaRPr>
          </a:p>
          <a:p>
            <a:r>
              <a:rPr lang="en-US" sz="4400" dirty="0">
                <a:solidFill>
                  <a:srgbClr val="01148C"/>
                </a:solidFill>
                <a:latin typeface="Arial" panose="020B0604020202020204" pitchFamily="34" charset="0"/>
                <a:cs typeface="Arial" panose="020B0604020202020204" pitchFamily="34" charset="0"/>
              </a:rPr>
              <a:t>Disagreements were resolved w/ discussion</a:t>
            </a:r>
            <a:r>
              <a:rPr lang="en-US" sz="4800" dirty="0">
                <a:solidFill>
                  <a:srgbClr val="01148C"/>
                </a:solidFill>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A987D4E4-2285-D34A-B429-D0B69FDDD1A4}"/>
              </a:ext>
            </a:extLst>
          </p:cNvPr>
          <p:cNvPicPr>
            <a:picLocks noChangeAspect="1"/>
          </p:cNvPicPr>
          <p:nvPr/>
        </p:nvPicPr>
        <p:blipFill>
          <a:blip r:embed="rId5"/>
          <a:stretch>
            <a:fillRect/>
          </a:stretch>
        </p:blipFill>
        <p:spPr>
          <a:xfrm>
            <a:off x="16687800" y="10661512"/>
            <a:ext cx="10210800" cy="14035692"/>
          </a:xfrm>
          <a:prstGeom prst="rect">
            <a:avLst/>
          </a:prstGeom>
        </p:spPr>
      </p:pic>
      <p:sp>
        <p:nvSpPr>
          <p:cNvPr id="22" name="TextBox 21">
            <a:extLst>
              <a:ext uri="{FF2B5EF4-FFF2-40B4-BE49-F238E27FC236}">
                <a16:creationId xmlns:a16="http://schemas.microsoft.com/office/drawing/2014/main" id="{00475EF1-47D9-8549-8618-D5D87BF41F41}"/>
              </a:ext>
            </a:extLst>
          </p:cNvPr>
          <p:cNvSpPr txBox="1"/>
          <p:nvPr/>
        </p:nvSpPr>
        <p:spPr>
          <a:xfrm>
            <a:off x="15551357" y="24697204"/>
            <a:ext cx="12358774" cy="6863417"/>
          </a:xfrm>
          <a:prstGeom prst="rect">
            <a:avLst/>
          </a:prstGeom>
          <a:noFill/>
        </p:spPr>
        <p:txBody>
          <a:bodyPr wrap="square" rtlCol="0">
            <a:spAutoFit/>
          </a:bodyPr>
          <a:lstStyle/>
          <a:p>
            <a:pPr algn="ctr"/>
            <a:r>
              <a:rPr lang="en-US" sz="4400" b="1" dirty="0">
                <a:solidFill>
                  <a:srgbClr val="01148C"/>
                </a:solidFill>
                <a:latin typeface="Arial" panose="020B0604020202020204" pitchFamily="34" charset="0"/>
                <a:cs typeface="Arial" panose="020B0604020202020204" pitchFamily="34" charset="0"/>
              </a:rPr>
              <a:t>Pooled Sample Sizes</a:t>
            </a:r>
            <a:r>
              <a:rPr lang="en-US" sz="4400" dirty="0">
                <a:solidFill>
                  <a:srgbClr val="01148C"/>
                </a:solidFill>
                <a:latin typeface="Arial" panose="020B0604020202020204" pitchFamily="34" charset="0"/>
                <a:cs typeface="Arial" panose="020B0604020202020204" pitchFamily="34" charset="0"/>
              </a:rPr>
              <a:t> 669 – 1,155</a:t>
            </a:r>
            <a:r>
              <a:rPr lang="en-US" sz="4400" baseline="30000" dirty="0">
                <a:solidFill>
                  <a:srgbClr val="01148C"/>
                </a:solidFill>
                <a:latin typeface="Arial" panose="020B0604020202020204" pitchFamily="34" charset="0"/>
                <a:cs typeface="Arial" panose="020B0604020202020204" pitchFamily="34" charset="0"/>
              </a:rPr>
              <a:t>3,4,5</a:t>
            </a:r>
            <a:r>
              <a:rPr lang="en-US" sz="4400" dirty="0">
                <a:solidFill>
                  <a:srgbClr val="01148C"/>
                </a:solidFill>
                <a:latin typeface="Arial" panose="020B0604020202020204" pitchFamily="34" charset="0"/>
                <a:cs typeface="Arial" panose="020B0604020202020204" pitchFamily="34" charset="0"/>
              </a:rPr>
              <a:t> </a:t>
            </a:r>
          </a:p>
          <a:p>
            <a:endParaRPr lang="en-US" sz="4400" b="1" dirty="0">
              <a:solidFill>
                <a:srgbClr val="01148C"/>
              </a:solidFill>
              <a:latin typeface="Arial" panose="020B0604020202020204" pitchFamily="34" charset="0"/>
              <a:cs typeface="Arial" panose="020B0604020202020204" pitchFamily="34" charset="0"/>
            </a:endParaRPr>
          </a:p>
          <a:p>
            <a:r>
              <a:rPr lang="en-US" sz="4400" b="1" dirty="0">
                <a:solidFill>
                  <a:srgbClr val="01148C"/>
                </a:solidFill>
                <a:latin typeface="Arial" panose="020B0604020202020204" pitchFamily="34" charset="0"/>
                <a:cs typeface="Arial" panose="020B0604020202020204" pitchFamily="34" charset="0"/>
              </a:rPr>
              <a:t>Quality Assessment</a:t>
            </a:r>
            <a:r>
              <a:rPr lang="en-US" sz="4400" dirty="0">
                <a:solidFill>
                  <a:srgbClr val="01148C"/>
                </a:solidFill>
                <a:latin typeface="Arial" panose="020B0604020202020204" pitchFamily="34" charset="0"/>
                <a:cs typeface="Arial" panose="020B0604020202020204" pitchFamily="34" charset="0"/>
              </a:rPr>
              <a:t> is low to moderate</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Lack of explanation of publication bias impact </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Funding sources for individual studies missing</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Lack of selection of study designs in discussion</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Lack of two reviewers to independently search or extract data.</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Lack of sub-analyses to explore impact of bias </a:t>
            </a:r>
          </a:p>
        </p:txBody>
      </p:sp>
      <p:graphicFrame>
        <p:nvGraphicFramePr>
          <p:cNvPr id="23" name="Table 23">
            <a:extLst>
              <a:ext uri="{FF2B5EF4-FFF2-40B4-BE49-F238E27FC236}">
                <a16:creationId xmlns:a16="http://schemas.microsoft.com/office/drawing/2014/main" id="{76C1F6FC-66F5-9145-A99A-1775B94A26C4}"/>
              </a:ext>
            </a:extLst>
          </p:cNvPr>
          <p:cNvGraphicFramePr>
            <a:graphicFrameLocks noGrp="1"/>
          </p:cNvGraphicFramePr>
          <p:nvPr>
            <p:extLst>
              <p:ext uri="{D42A27DB-BD31-4B8C-83A1-F6EECF244321}">
                <p14:modId xmlns:p14="http://schemas.microsoft.com/office/powerpoint/2010/main" val="1730013384"/>
              </p:ext>
            </p:extLst>
          </p:nvPr>
        </p:nvGraphicFramePr>
        <p:xfrm>
          <a:off x="15729317" y="31781051"/>
          <a:ext cx="12358773" cy="3347058"/>
        </p:xfrm>
        <a:graphic>
          <a:graphicData uri="http://schemas.openxmlformats.org/drawingml/2006/table">
            <a:tbl>
              <a:tblPr firstRow="1" bandRow="1">
                <a:tableStyleId>{5C22544A-7EE6-4342-B048-85BDC9FD1C3A}</a:tableStyleId>
              </a:tblPr>
              <a:tblGrid>
                <a:gridCol w="4807787">
                  <a:extLst>
                    <a:ext uri="{9D8B030D-6E8A-4147-A177-3AD203B41FA5}">
                      <a16:colId xmlns:a16="http://schemas.microsoft.com/office/drawing/2014/main" val="2491583953"/>
                    </a:ext>
                  </a:extLst>
                </a:gridCol>
                <a:gridCol w="2590799">
                  <a:extLst>
                    <a:ext uri="{9D8B030D-6E8A-4147-A177-3AD203B41FA5}">
                      <a16:colId xmlns:a16="http://schemas.microsoft.com/office/drawing/2014/main" val="947179666"/>
                    </a:ext>
                  </a:extLst>
                </a:gridCol>
                <a:gridCol w="4960187">
                  <a:extLst>
                    <a:ext uri="{9D8B030D-6E8A-4147-A177-3AD203B41FA5}">
                      <a16:colId xmlns:a16="http://schemas.microsoft.com/office/drawing/2014/main" val="2925442128"/>
                    </a:ext>
                  </a:extLst>
                </a:gridCol>
              </a:tblGrid>
              <a:tr h="587228">
                <a:tc>
                  <a:txBody>
                    <a:bodyPr/>
                    <a:lstStyle/>
                    <a:p>
                      <a:pPr algn="ctr"/>
                      <a:r>
                        <a:rPr lang="en-US" sz="4800" dirty="0">
                          <a:solidFill>
                            <a:schemeClr val="bg1"/>
                          </a:solidFill>
                        </a:rPr>
                        <a:t>Unit</a:t>
                      </a:r>
                      <a:endParaRPr lang="en-US" sz="4800" dirty="0">
                        <a:solidFill>
                          <a:schemeClr val="bg1"/>
                        </a:solidFill>
                        <a:latin typeface="Arial" panose="020B0604020202020204" pitchFamily="34" charset="0"/>
                        <a:cs typeface="Arial" panose="020B0604020202020204" pitchFamily="34" charset="0"/>
                      </a:endParaRPr>
                    </a:p>
                  </a:txBody>
                  <a:tcPr>
                    <a:solidFill>
                      <a:srgbClr val="01148C"/>
                    </a:solidFill>
                  </a:tcPr>
                </a:tc>
                <a:tc>
                  <a:txBody>
                    <a:bodyPr/>
                    <a:lstStyle/>
                    <a:p>
                      <a:pPr algn="ctr"/>
                      <a:r>
                        <a:rPr lang="en-US" sz="4800" dirty="0">
                          <a:solidFill>
                            <a:schemeClr val="bg1"/>
                          </a:solidFill>
                        </a:rPr>
                        <a:t>OR</a:t>
                      </a:r>
                      <a:endParaRPr lang="en-US" sz="4800" dirty="0">
                        <a:solidFill>
                          <a:schemeClr val="bg1"/>
                        </a:solidFill>
                        <a:latin typeface="Arial" panose="020B0604020202020204" pitchFamily="34" charset="0"/>
                        <a:cs typeface="Arial" panose="020B0604020202020204" pitchFamily="34" charset="0"/>
                      </a:endParaRPr>
                    </a:p>
                  </a:txBody>
                  <a:tcPr>
                    <a:solidFill>
                      <a:srgbClr val="01148C"/>
                    </a:solidFill>
                  </a:tcPr>
                </a:tc>
                <a:tc>
                  <a:txBody>
                    <a:bodyPr/>
                    <a:lstStyle/>
                    <a:p>
                      <a:pPr algn="ctr"/>
                      <a:r>
                        <a:rPr lang="en-US" sz="4800" dirty="0">
                          <a:solidFill>
                            <a:schemeClr val="bg1"/>
                          </a:solidFill>
                        </a:rPr>
                        <a:t>95% CI</a:t>
                      </a:r>
                      <a:endParaRPr lang="en-US" sz="4800" dirty="0">
                        <a:solidFill>
                          <a:schemeClr val="bg1"/>
                        </a:solidFill>
                        <a:latin typeface="Arial" panose="020B0604020202020204" pitchFamily="34" charset="0"/>
                        <a:cs typeface="Arial" panose="020B0604020202020204" pitchFamily="34" charset="0"/>
                      </a:endParaRPr>
                    </a:p>
                  </a:txBody>
                  <a:tcPr>
                    <a:solidFill>
                      <a:srgbClr val="01148C"/>
                    </a:solidFill>
                  </a:tcPr>
                </a:tc>
                <a:extLst>
                  <a:ext uri="{0D108BD9-81ED-4DB2-BD59-A6C34878D82A}">
                    <a16:rowId xmlns:a16="http://schemas.microsoft.com/office/drawing/2014/main" val="346230014"/>
                  </a:ext>
                </a:extLst>
              </a:tr>
              <a:tr h="878178">
                <a:tc>
                  <a:txBody>
                    <a:bodyPr/>
                    <a:lstStyle/>
                    <a:p>
                      <a:pPr algn="l"/>
                      <a:r>
                        <a:rPr lang="en-US" sz="4800" dirty="0">
                          <a:solidFill>
                            <a:srgbClr val="01148C"/>
                          </a:solidFill>
                        </a:rPr>
                        <a:t>Med-Surg Mixed</a:t>
                      </a:r>
                      <a:endParaRPr lang="en-US" sz="4800" dirty="0">
                        <a:solidFill>
                          <a:srgbClr val="01148C"/>
                        </a:solidFill>
                        <a:latin typeface="Arial" panose="020B0604020202020204" pitchFamily="34" charset="0"/>
                        <a:cs typeface="Arial" panose="020B0604020202020204" pitchFamily="34" charset="0"/>
                      </a:endParaRPr>
                    </a:p>
                  </a:txBody>
                  <a:tcPr/>
                </a:tc>
                <a:tc>
                  <a:txBody>
                    <a:bodyPr/>
                    <a:lstStyle/>
                    <a:p>
                      <a:pPr algn="ctr"/>
                      <a:r>
                        <a:rPr lang="en-US" sz="4800" dirty="0">
                          <a:solidFill>
                            <a:srgbClr val="01148C"/>
                          </a:solidFill>
                        </a:rPr>
                        <a:t>0.41</a:t>
                      </a:r>
                      <a:endParaRPr lang="en-US" sz="4800" dirty="0">
                        <a:solidFill>
                          <a:srgbClr val="01148C"/>
                        </a:solidFill>
                        <a:latin typeface="Arial" panose="020B0604020202020204" pitchFamily="34" charset="0"/>
                        <a:cs typeface="Arial" panose="020B0604020202020204" pitchFamily="34" charset="0"/>
                      </a:endParaRPr>
                    </a:p>
                  </a:txBody>
                  <a:tcPr/>
                </a:tc>
                <a:tc>
                  <a:txBody>
                    <a:bodyPr/>
                    <a:lstStyle/>
                    <a:p>
                      <a:pPr algn="ctr"/>
                      <a:r>
                        <a:rPr lang="en-US" sz="4800" dirty="0">
                          <a:solidFill>
                            <a:srgbClr val="01148C"/>
                          </a:solidFill>
                        </a:rPr>
                        <a:t>0.19 – 0.86 </a:t>
                      </a:r>
                      <a:endParaRPr lang="en-US" sz="4800" dirty="0">
                        <a:solidFill>
                          <a:srgbClr val="01148C"/>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1115155"/>
                  </a:ext>
                </a:extLst>
              </a:tr>
              <a:tr h="587228">
                <a:tc>
                  <a:txBody>
                    <a:bodyPr/>
                    <a:lstStyle/>
                    <a:p>
                      <a:pPr algn="l"/>
                      <a:r>
                        <a:rPr lang="en-US" sz="4800" dirty="0">
                          <a:solidFill>
                            <a:srgbClr val="01148C"/>
                          </a:solidFill>
                        </a:rPr>
                        <a:t>Medical Only</a:t>
                      </a:r>
                      <a:endParaRPr lang="en-US" sz="4800" dirty="0">
                        <a:solidFill>
                          <a:srgbClr val="01148C"/>
                        </a:solidFill>
                        <a:latin typeface="Arial" panose="020B0604020202020204" pitchFamily="34" charset="0"/>
                        <a:cs typeface="Arial" panose="020B0604020202020204" pitchFamily="34" charset="0"/>
                      </a:endParaRPr>
                    </a:p>
                  </a:txBody>
                  <a:tcPr/>
                </a:tc>
                <a:tc>
                  <a:txBody>
                    <a:bodyPr/>
                    <a:lstStyle/>
                    <a:p>
                      <a:pPr algn="ctr"/>
                      <a:r>
                        <a:rPr lang="en-US" sz="4800" dirty="0">
                          <a:solidFill>
                            <a:srgbClr val="01148C"/>
                          </a:solidFill>
                        </a:rPr>
                        <a:t>0.25</a:t>
                      </a:r>
                      <a:endParaRPr lang="en-US" sz="4800" dirty="0">
                        <a:solidFill>
                          <a:srgbClr val="01148C"/>
                        </a:solidFill>
                        <a:latin typeface="Arial" panose="020B0604020202020204" pitchFamily="34" charset="0"/>
                        <a:cs typeface="Arial" panose="020B0604020202020204" pitchFamily="34" charset="0"/>
                      </a:endParaRPr>
                    </a:p>
                  </a:txBody>
                  <a:tcPr/>
                </a:tc>
                <a:tc>
                  <a:txBody>
                    <a:bodyPr/>
                    <a:lstStyle/>
                    <a:p>
                      <a:pPr algn="ctr"/>
                      <a:r>
                        <a:rPr lang="en-US" sz="4800" dirty="0">
                          <a:solidFill>
                            <a:srgbClr val="01148C"/>
                          </a:solidFill>
                        </a:rPr>
                        <a:t>0.07 – 0.88 </a:t>
                      </a:r>
                      <a:endParaRPr lang="en-US" sz="4800" dirty="0">
                        <a:solidFill>
                          <a:srgbClr val="01148C"/>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22287502"/>
                  </a:ext>
                </a:extLst>
              </a:tr>
              <a:tr h="587228">
                <a:tc>
                  <a:txBody>
                    <a:bodyPr/>
                    <a:lstStyle/>
                    <a:p>
                      <a:pPr algn="l"/>
                      <a:r>
                        <a:rPr lang="en-US" sz="4800" dirty="0">
                          <a:solidFill>
                            <a:srgbClr val="01148C"/>
                          </a:solidFill>
                        </a:rPr>
                        <a:t>Surgical Only</a:t>
                      </a:r>
                      <a:endParaRPr lang="en-US" sz="4800" dirty="0">
                        <a:solidFill>
                          <a:srgbClr val="01148C"/>
                        </a:solidFill>
                        <a:latin typeface="Arial" panose="020B0604020202020204" pitchFamily="34" charset="0"/>
                        <a:cs typeface="Arial" panose="020B0604020202020204" pitchFamily="34" charset="0"/>
                      </a:endParaRPr>
                    </a:p>
                  </a:txBody>
                  <a:tcPr/>
                </a:tc>
                <a:tc>
                  <a:txBody>
                    <a:bodyPr/>
                    <a:lstStyle/>
                    <a:p>
                      <a:pPr algn="ctr"/>
                      <a:r>
                        <a:rPr lang="en-US" sz="4800" dirty="0">
                          <a:solidFill>
                            <a:srgbClr val="01148C"/>
                          </a:solidFill>
                        </a:rPr>
                        <a:t>0.62</a:t>
                      </a:r>
                      <a:endParaRPr lang="en-US" sz="4800" dirty="0">
                        <a:solidFill>
                          <a:srgbClr val="01148C"/>
                        </a:solidFill>
                        <a:latin typeface="Arial" panose="020B0604020202020204" pitchFamily="34" charset="0"/>
                        <a:cs typeface="Arial" panose="020B0604020202020204" pitchFamily="34" charset="0"/>
                      </a:endParaRPr>
                    </a:p>
                  </a:txBody>
                  <a:tcPr/>
                </a:tc>
                <a:tc>
                  <a:txBody>
                    <a:bodyPr/>
                    <a:lstStyle/>
                    <a:p>
                      <a:pPr algn="ctr"/>
                      <a:r>
                        <a:rPr lang="en-US" sz="4800" dirty="0">
                          <a:solidFill>
                            <a:srgbClr val="01148C"/>
                          </a:solidFill>
                        </a:rPr>
                        <a:t>0.16 – 2.43 </a:t>
                      </a:r>
                      <a:endParaRPr lang="en-US" sz="4800" dirty="0">
                        <a:solidFill>
                          <a:srgbClr val="01148C"/>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9280927"/>
                  </a:ext>
                </a:extLst>
              </a:tr>
            </a:tbl>
          </a:graphicData>
        </a:graphic>
      </p:graphicFrame>
      <p:sp>
        <p:nvSpPr>
          <p:cNvPr id="26" name="TextBox 25">
            <a:extLst>
              <a:ext uri="{FF2B5EF4-FFF2-40B4-BE49-F238E27FC236}">
                <a16:creationId xmlns:a16="http://schemas.microsoft.com/office/drawing/2014/main" id="{C3DBBE52-0D64-E14B-8F64-5767A31FD844}"/>
              </a:ext>
            </a:extLst>
          </p:cNvPr>
          <p:cNvSpPr txBox="1"/>
          <p:nvPr/>
        </p:nvSpPr>
        <p:spPr>
          <a:xfrm>
            <a:off x="30633067" y="16208088"/>
            <a:ext cx="12358774" cy="10926068"/>
          </a:xfrm>
          <a:prstGeom prst="rect">
            <a:avLst/>
          </a:prstGeom>
          <a:noFill/>
        </p:spPr>
        <p:txBody>
          <a:bodyPr wrap="square" rtlCol="0">
            <a:spAutoFit/>
          </a:bodyPr>
          <a:lstStyle/>
          <a:p>
            <a:r>
              <a:rPr lang="en-US" sz="4400" b="1" dirty="0">
                <a:solidFill>
                  <a:srgbClr val="01148C"/>
                </a:solidFill>
                <a:latin typeface="Arial" panose="020B0604020202020204" pitchFamily="34" charset="0"/>
                <a:cs typeface="Arial" panose="020B0604020202020204" pitchFamily="34" charset="0"/>
              </a:rPr>
              <a:t>Limitations of Individual Meta-Analyses</a:t>
            </a:r>
            <a:endParaRPr lang="en-US" sz="4400" dirty="0">
              <a:solidFill>
                <a:srgbClr val="01148C"/>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Only 8 individual studies represented </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5 individual studies were included in multiple meta-analyses</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3 RCT’s were not included in pooled analyses</a:t>
            </a:r>
            <a:r>
              <a:rPr lang="en-US" sz="4400" baseline="30000" dirty="0">
                <a:solidFill>
                  <a:srgbClr val="01148C"/>
                </a:solidFill>
                <a:latin typeface="Arial" panose="020B0604020202020204" pitchFamily="34" charset="0"/>
                <a:cs typeface="Arial" panose="020B0604020202020204" pitchFamily="34" charset="0"/>
              </a:rPr>
              <a:t>7,8,9</a:t>
            </a:r>
            <a:endParaRPr lang="en-US" sz="4400" dirty="0">
              <a:solidFill>
                <a:srgbClr val="01148C"/>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Heterogeneous eligibility criteria, sample sizes, delirium measures, baseline health status, melatonin doses, dosing schedules, care contexts, and concurrent delirium prevention strategies.</a:t>
            </a:r>
          </a:p>
          <a:p>
            <a:pPr marL="571500" indent="-571500">
              <a:buFont typeface="Arial" panose="020B0604020202020204" pitchFamily="34" charset="0"/>
              <a:buChar char="•"/>
            </a:pPr>
            <a:endParaRPr lang="en-US" sz="4400" dirty="0">
              <a:solidFill>
                <a:srgbClr val="01148C"/>
              </a:solidFill>
              <a:latin typeface="Arial" panose="020B0604020202020204" pitchFamily="34" charset="0"/>
              <a:cs typeface="Arial" panose="020B0604020202020204" pitchFamily="34" charset="0"/>
            </a:endParaRPr>
          </a:p>
          <a:p>
            <a:r>
              <a:rPr lang="en-US" sz="4400" b="1" dirty="0">
                <a:solidFill>
                  <a:srgbClr val="01148C"/>
                </a:solidFill>
                <a:latin typeface="Arial" panose="020B0604020202020204" pitchFamily="34" charset="0"/>
                <a:cs typeface="Arial" panose="020B0604020202020204" pitchFamily="34" charset="0"/>
              </a:rPr>
              <a:t>Limitations of Review Methodology</a:t>
            </a:r>
            <a:endParaRPr lang="en-US" sz="4400" dirty="0">
              <a:solidFill>
                <a:srgbClr val="01148C"/>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Did not enlist assistance from librarian.</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Did not search gray literature.</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Disagreements resolved w/ discussion.</a:t>
            </a:r>
          </a:p>
        </p:txBody>
      </p:sp>
      <p:sp>
        <p:nvSpPr>
          <p:cNvPr id="27" name="TextBox 26">
            <a:extLst>
              <a:ext uri="{FF2B5EF4-FFF2-40B4-BE49-F238E27FC236}">
                <a16:creationId xmlns:a16="http://schemas.microsoft.com/office/drawing/2014/main" id="{A967026D-9262-5F4D-A401-F781232DB159}"/>
              </a:ext>
            </a:extLst>
          </p:cNvPr>
          <p:cNvSpPr txBox="1"/>
          <p:nvPr/>
        </p:nvSpPr>
        <p:spPr>
          <a:xfrm>
            <a:off x="15766212" y="35442967"/>
            <a:ext cx="12358774" cy="2185214"/>
          </a:xfrm>
          <a:prstGeom prst="rect">
            <a:avLst/>
          </a:prstGeom>
          <a:noFill/>
        </p:spPr>
        <p:txBody>
          <a:bodyPr wrap="square" rtlCol="0">
            <a:spAutoFit/>
          </a:bodyPr>
          <a:lstStyle/>
          <a:p>
            <a:r>
              <a:rPr lang="en-US" sz="4400" b="1" dirty="0">
                <a:solidFill>
                  <a:srgbClr val="01148C"/>
                </a:solidFill>
                <a:latin typeface="Arial" panose="020B0604020202020204" pitchFamily="34" charset="0"/>
                <a:cs typeface="Arial" panose="020B0604020202020204" pitchFamily="34" charset="0"/>
              </a:rPr>
              <a:t>Heterogeneity </a:t>
            </a:r>
            <a:r>
              <a:rPr lang="en-US" sz="4400" dirty="0">
                <a:solidFill>
                  <a:srgbClr val="01148C"/>
                </a:solidFill>
                <a:latin typeface="Arial" panose="020B0604020202020204" pitchFamily="34" charset="0"/>
                <a:cs typeface="Arial" panose="020B0604020202020204" pitchFamily="34" charset="0"/>
              </a:rPr>
              <a:t>was high</a:t>
            </a:r>
            <a:r>
              <a:rPr lang="en-US" sz="4400" b="1" dirty="0">
                <a:solidFill>
                  <a:srgbClr val="01148C"/>
                </a:solidFill>
                <a:latin typeface="Arial" panose="020B0604020202020204" pitchFamily="34" charset="0"/>
                <a:cs typeface="Arial" panose="020B0604020202020204" pitchFamily="34" charset="0"/>
              </a:rPr>
              <a:t> </a:t>
            </a:r>
            <a:r>
              <a:rPr lang="en-US" sz="4400" dirty="0">
                <a:solidFill>
                  <a:srgbClr val="01148C"/>
                </a:solidFill>
                <a:latin typeface="Arial" panose="020B0604020202020204" pitchFamily="34" charset="0"/>
                <a:cs typeface="Arial" panose="020B0604020202020204" pitchFamily="34" charset="0"/>
              </a:rPr>
              <a:t>(</a:t>
            </a:r>
            <a:r>
              <a:rPr lang="en-US" sz="4400" i="1" dirty="0">
                <a:solidFill>
                  <a:srgbClr val="01148C"/>
                </a:solidFill>
                <a:latin typeface="Arial" panose="020B0604020202020204" pitchFamily="34" charset="0"/>
                <a:cs typeface="Arial" panose="020B0604020202020204" pitchFamily="34" charset="0"/>
              </a:rPr>
              <a:t>I</a:t>
            </a:r>
            <a:r>
              <a:rPr lang="en-US" sz="4400" i="1" baseline="30000" dirty="0">
                <a:solidFill>
                  <a:srgbClr val="01148C"/>
                </a:solidFill>
                <a:latin typeface="Arial" panose="020B0604020202020204" pitchFamily="34" charset="0"/>
                <a:cs typeface="Arial" panose="020B0604020202020204" pitchFamily="34" charset="0"/>
              </a:rPr>
              <a:t>2</a:t>
            </a:r>
            <a:r>
              <a:rPr lang="en-US" sz="4400" i="1" dirty="0">
                <a:solidFill>
                  <a:srgbClr val="01148C"/>
                </a:solidFill>
                <a:latin typeface="Arial" panose="020B0604020202020204" pitchFamily="34" charset="0"/>
                <a:cs typeface="Arial" panose="020B0604020202020204" pitchFamily="34" charset="0"/>
              </a:rPr>
              <a:t> = </a:t>
            </a:r>
            <a:r>
              <a:rPr lang="en-US" sz="4400" dirty="0">
                <a:solidFill>
                  <a:srgbClr val="01148C"/>
                </a:solidFill>
                <a:latin typeface="Arial" panose="020B0604020202020204" pitchFamily="34" charset="0"/>
                <a:cs typeface="Arial" panose="020B0604020202020204" pitchFamily="34" charset="0"/>
              </a:rPr>
              <a:t>72% - 84%)</a:t>
            </a:r>
          </a:p>
          <a:p>
            <a:r>
              <a:rPr lang="en-US" sz="4400" dirty="0">
                <a:solidFill>
                  <a:srgbClr val="01148C"/>
                </a:solidFill>
                <a:latin typeface="Arial" panose="020B0604020202020204" pitchFamily="34" charset="0"/>
                <a:cs typeface="Arial" panose="020B0604020202020204" pitchFamily="34" charset="0"/>
              </a:rPr>
              <a:t>Removing 1 study</a:t>
            </a:r>
            <a:r>
              <a:rPr lang="en-US" sz="4400" baseline="30000" dirty="0">
                <a:solidFill>
                  <a:srgbClr val="01148C"/>
                </a:solidFill>
                <a:latin typeface="Arial" panose="020B0604020202020204" pitchFamily="34" charset="0"/>
                <a:cs typeface="Arial" panose="020B0604020202020204" pitchFamily="34" charset="0"/>
              </a:rPr>
              <a:t>6</a:t>
            </a:r>
            <a:r>
              <a:rPr lang="en-US" sz="4400" dirty="0">
                <a:solidFill>
                  <a:srgbClr val="01148C"/>
                </a:solidFill>
                <a:latin typeface="Arial" panose="020B0604020202020204" pitchFamily="34" charset="0"/>
                <a:cs typeface="Arial" panose="020B0604020202020204" pitchFamily="34" charset="0"/>
              </a:rPr>
              <a:t> made meta-analyses more homogeneous (</a:t>
            </a:r>
            <a:r>
              <a:rPr lang="en-US" sz="4400" i="1" dirty="0">
                <a:solidFill>
                  <a:srgbClr val="01148C"/>
                </a:solidFill>
                <a:latin typeface="Arial" panose="020B0604020202020204" pitchFamily="34" charset="0"/>
                <a:cs typeface="Arial" panose="020B0604020202020204" pitchFamily="34" charset="0"/>
              </a:rPr>
              <a:t>I</a:t>
            </a:r>
            <a:r>
              <a:rPr lang="en-US" sz="4400" i="1" baseline="30000" dirty="0">
                <a:solidFill>
                  <a:srgbClr val="01148C"/>
                </a:solidFill>
                <a:latin typeface="Arial" panose="020B0604020202020204" pitchFamily="34" charset="0"/>
                <a:cs typeface="Arial" panose="020B0604020202020204" pitchFamily="34" charset="0"/>
              </a:rPr>
              <a:t>2</a:t>
            </a:r>
            <a:r>
              <a:rPr lang="en-US" sz="4400" i="1" dirty="0">
                <a:solidFill>
                  <a:srgbClr val="01148C"/>
                </a:solidFill>
                <a:latin typeface="Arial" panose="020B0604020202020204" pitchFamily="34" charset="0"/>
                <a:cs typeface="Arial" panose="020B0604020202020204" pitchFamily="34" charset="0"/>
              </a:rPr>
              <a:t> </a:t>
            </a:r>
            <a:r>
              <a:rPr lang="en-US" sz="4400" dirty="0">
                <a:solidFill>
                  <a:srgbClr val="01148C"/>
                </a:solidFill>
                <a:latin typeface="Arial" panose="020B0604020202020204" pitchFamily="34" charset="0"/>
                <a:cs typeface="Arial" panose="020B0604020202020204" pitchFamily="34" charset="0"/>
              </a:rPr>
              <a:t>= 0% - 41%).</a:t>
            </a:r>
          </a:p>
        </p:txBody>
      </p:sp>
      <p:sp>
        <p:nvSpPr>
          <p:cNvPr id="28" name="TextBox 27">
            <a:extLst>
              <a:ext uri="{FF2B5EF4-FFF2-40B4-BE49-F238E27FC236}">
                <a16:creationId xmlns:a16="http://schemas.microsoft.com/office/drawing/2014/main" id="{E89C32A2-D7DA-C64F-912D-58A2C2C38268}"/>
              </a:ext>
            </a:extLst>
          </p:cNvPr>
          <p:cNvSpPr txBox="1"/>
          <p:nvPr/>
        </p:nvSpPr>
        <p:spPr>
          <a:xfrm>
            <a:off x="30416068" y="29034017"/>
            <a:ext cx="12358774" cy="6247864"/>
          </a:xfrm>
          <a:prstGeom prst="rect">
            <a:avLst/>
          </a:prstGeom>
          <a:noFill/>
        </p:spPr>
        <p:txBody>
          <a:bodyPr wrap="square" rtlCol="0">
            <a:spAutoFit/>
          </a:bodyPr>
          <a:lstStyle/>
          <a:p>
            <a:r>
              <a:rPr lang="en-US" sz="1600" baseline="30000" dirty="0">
                <a:solidFill>
                  <a:srgbClr val="01148C"/>
                </a:solidFill>
                <a:latin typeface="Arial" panose="020B0604020202020204" pitchFamily="34" charset="0"/>
                <a:cs typeface="Arial" panose="020B0604020202020204" pitchFamily="34" charset="0"/>
              </a:rPr>
              <a:t>1</a:t>
            </a:r>
            <a:r>
              <a:rPr lang="en-US" sz="1600" dirty="0">
                <a:solidFill>
                  <a:srgbClr val="01148C"/>
                </a:solidFill>
                <a:latin typeface="Arial" panose="020B0604020202020204" pitchFamily="34" charset="0"/>
                <a:cs typeface="Arial" panose="020B0604020202020204" pitchFamily="34" charset="0"/>
              </a:rPr>
              <a:t> </a:t>
            </a:r>
            <a:r>
              <a:rPr lang="en-US" sz="1600" dirty="0" err="1">
                <a:solidFill>
                  <a:srgbClr val="01148C"/>
                </a:solidFill>
                <a:latin typeface="Arial" panose="020B0604020202020204" pitchFamily="34" charset="0"/>
                <a:cs typeface="Arial" panose="020B0604020202020204" pitchFamily="34" charset="0"/>
              </a:rPr>
              <a:t>Aromataris</a:t>
            </a:r>
            <a:r>
              <a:rPr lang="en-US" sz="1600" dirty="0">
                <a:solidFill>
                  <a:srgbClr val="01148C"/>
                </a:solidFill>
                <a:latin typeface="Arial" panose="020B0604020202020204" pitchFamily="34" charset="0"/>
                <a:cs typeface="Arial" panose="020B0604020202020204" pitchFamily="34" charset="0"/>
              </a:rPr>
              <a:t>, E., Fernandez, R., Godfrey, C., Holly, C., Khalil, H., &amp; </a:t>
            </a:r>
            <a:r>
              <a:rPr lang="en-US" sz="1600" dirty="0" err="1">
                <a:solidFill>
                  <a:srgbClr val="01148C"/>
                </a:solidFill>
                <a:latin typeface="Arial" panose="020B0604020202020204" pitchFamily="34" charset="0"/>
                <a:cs typeface="Arial" panose="020B0604020202020204" pitchFamily="34" charset="0"/>
              </a:rPr>
              <a:t>Tungpunkom</a:t>
            </a:r>
            <a:r>
              <a:rPr lang="en-US" sz="1600" dirty="0">
                <a:solidFill>
                  <a:srgbClr val="01148C"/>
                </a:solidFill>
                <a:latin typeface="Arial" panose="020B0604020202020204" pitchFamily="34" charset="0"/>
                <a:cs typeface="Arial" panose="020B0604020202020204" pitchFamily="34" charset="0"/>
              </a:rPr>
              <a:t>, P. (2020). Chapter 10: Umbrella reviews. In E. </a:t>
            </a:r>
            <a:r>
              <a:rPr lang="en-US" sz="1600" dirty="0" err="1">
                <a:solidFill>
                  <a:srgbClr val="01148C"/>
                </a:solidFill>
                <a:latin typeface="Arial" panose="020B0604020202020204" pitchFamily="34" charset="0"/>
                <a:cs typeface="Arial" panose="020B0604020202020204" pitchFamily="34" charset="0"/>
              </a:rPr>
              <a:t>Aromataris</a:t>
            </a:r>
            <a:r>
              <a:rPr lang="en-US" sz="1600" dirty="0">
                <a:solidFill>
                  <a:srgbClr val="01148C"/>
                </a:solidFill>
                <a:latin typeface="Arial" panose="020B0604020202020204" pitchFamily="34" charset="0"/>
                <a:cs typeface="Arial" panose="020B0604020202020204" pitchFamily="34" charset="0"/>
              </a:rPr>
              <a:t> and Z. Munn (Eds.), </a:t>
            </a:r>
            <a:r>
              <a:rPr lang="en-US" sz="1600" i="1" dirty="0">
                <a:solidFill>
                  <a:srgbClr val="01148C"/>
                </a:solidFill>
                <a:latin typeface="Arial" panose="020B0604020202020204" pitchFamily="34" charset="0"/>
                <a:cs typeface="Arial" panose="020B0604020202020204" pitchFamily="34" charset="0"/>
              </a:rPr>
              <a:t>JBI Manual for Evidence Synthesis. </a:t>
            </a:r>
            <a:r>
              <a:rPr lang="en-US" sz="1600" dirty="0">
                <a:solidFill>
                  <a:srgbClr val="01148C"/>
                </a:solidFill>
                <a:latin typeface="Arial" panose="020B0604020202020204" pitchFamily="34" charset="0"/>
                <a:cs typeface="Arial" panose="020B0604020202020204" pitchFamily="34" charset="0"/>
              </a:rPr>
              <a:t>JBI. Retrieved from </a:t>
            </a:r>
            <a:r>
              <a:rPr lang="en-US" sz="1600" dirty="0">
                <a:solidFill>
                  <a:srgbClr val="01148C"/>
                </a:solidFill>
                <a:latin typeface="Arial" panose="020B0604020202020204" pitchFamily="34" charset="0"/>
                <a:cs typeface="Arial" panose="020B0604020202020204" pitchFamily="34" charset="0"/>
                <a:hlinkClick r:id="rId6"/>
              </a:rPr>
              <a:t>https://doi.org/10.46658/JBIMES-20-11</a:t>
            </a:r>
            <a:r>
              <a:rPr lang="en-US" sz="1600" dirty="0">
                <a:solidFill>
                  <a:srgbClr val="01148C"/>
                </a:solidFill>
                <a:latin typeface="Arial" panose="020B0604020202020204" pitchFamily="34" charset="0"/>
                <a:cs typeface="Arial" panose="020B0604020202020204" pitchFamily="34" charset="0"/>
              </a:rPr>
              <a:t>  </a:t>
            </a:r>
          </a:p>
          <a:p>
            <a:r>
              <a:rPr lang="en-US" sz="1600" baseline="30000" dirty="0">
                <a:solidFill>
                  <a:srgbClr val="01148C"/>
                </a:solidFill>
                <a:latin typeface="Arial" panose="020B0604020202020204" pitchFamily="34" charset="0"/>
                <a:cs typeface="Arial" panose="020B0604020202020204" pitchFamily="34" charset="0"/>
              </a:rPr>
              <a:t>2</a:t>
            </a:r>
            <a:r>
              <a:rPr lang="en-US" sz="1600" dirty="0">
                <a:solidFill>
                  <a:srgbClr val="01148C"/>
                </a:solidFill>
                <a:latin typeface="Arial" panose="020B0604020202020204" pitchFamily="34" charset="0"/>
                <a:cs typeface="Arial" panose="020B0604020202020204" pitchFamily="34" charset="0"/>
              </a:rPr>
              <a:t> Shea, B.J., Reeves, B.C., Wells, G., </a:t>
            </a:r>
            <a:r>
              <a:rPr lang="en-US" sz="1600" dirty="0" err="1">
                <a:solidFill>
                  <a:srgbClr val="01148C"/>
                </a:solidFill>
                <a:latin typeface="Arial" panose="020B0604020202020204" pitchFamily="34" charset="0"/>
                <a:cs typeface="Arial" panose="020B0604020202020204" pitchFamily="34" charset="0"/>
              </a:rPr>
              <a:t>Thuku</a:t>
            </a:r>
            <a:r>
              <a:rPr lang="en-US" sz="1600" dirty="0">
                <a:solidFill>
                  <a:srgbClr val="01148C"/>
                </a:solidFill>
                <a:latin typeface="Arial" panose="020B0604020202020204" pitchFamily="34" charset="0"/>
                <a:cs typeface="Arial" panose="020B0604020202020204" pitchFamily="34" charset="0"/>
              </a:rPr>
              <a:t>, M., Hamel, C., Moran, J., Moher, D., </a:t>
            </a:r>
            <a:r>
              <a:rPr lang="en-US" sz="1600" dirty="0" err="1">
                <a:solidFill>
                  <a:srgbClr val="01148C"/>
                </a:solidFill>
                <a:latin typeface="Arial" panose="020B0604020202020204" pitchFamily="34" charset="0"/>
                <a:cs typeface="Arial" panose="020B0604020202020204" pitchFamily="34" charset="0"/>
              </a:rPr>
              <a:t>Tugwell</a:t>
            </a:r>
            <a:r>
              <a:rPr lang="en-US" sz="1600" dirty="0">
                <a:solidFill>
                  <a:srgbClr val="01148C"/>
                </a:solidFill>
                <a:latin typeface="Arial" panose="020B0604020202020204" pitchFamily="34" charset="0"/>
                <a:cs typeface="Arial" panose="020B0604020202020204" pitchFamily="34" charset="0"/>
              </a:rPr>
              <a:t>, P., Welch, V., </a:t>
            </a:r>
            <a:r>
              <a:rPr lang="en-US" sz="1600" dirty="0" err="1">
                <a:solidFill>
                  <a:srgbClr val="01148C"/>
                </a:solidFill>
                <a:latin typeface="Arial" panose="020B0604020202020204" pitchFamily="34" charset="0"/>
                <a:cs typeface="Arial" panose="020B0604020202020204" pitchFamily="34" charset="0"/>
              </a:rPr>
              <a:t>Kristjansson</a:t>
            </a:r>
            <a:r>
              <a:rPr lang="en-US" sz="1600" dirty="0">
                <a:solidFill>
                  <a:srgbClr val="01148C"/>
                </a:solidFill>
                <a:latin typeface="Arial" panose="020B0604020202020204" pitchFamily="34" charset="0"/>
                <a:cs typeface="Arial" panose="020B0604020202020204" pitchFamily="34" charset="0"/>
              </a:rPr>
              <a:t>, E., &amp; Henry, D.A. (2017). AMSTAR-2: A critical appraisal tool for systematic reviews that include randomized or non-randomized studies of healthcare interventions, or both. </a:t>
            </a:r>
            <a:r>
              <a:rPr lang="en-US" sz="1600" i="1" dirty="0">
                <a:solidFill>
                  <a:srgbClr val="01148C"/>
                </a:solidFill>
                <a:latin typeface="Arial" panose="020B0604020202020204" pitchFamily="34" charset="0"/>
                <a:cs typeface="Arial" panose="020B0604020202020204" pitchFamily="34" charset="0"/>
              </a:rPr>
              <a:t>BMJ, 358</a:t>
            </a:r>
            <a:r>
              <a:rPr lang="en-US" sz="1600" dirty="0">
                <a:solidFill>
                  <a:srgbClr val="01148C"/>
                </a:solidFill>
                <a:latin typeface="Arial" panose="020B0604020202020204" pitchFamily="34" charset="0"/>
                <a:cs typeface="Arial" panose="020B0604020202020204" pitchFamily="34" charset="0"/>
              </a:rPr>
              <a:t>, J4008. </a:t>
            </a:r>
            <a:r>
              <a:rPr lang="en-US" sz="1600" dirty="0" err="1">
                <a:solidFill>
                  <a:srgbClr val="01148C"/>
                </a:solidFill>
                <a:latin typeface="Arial" panose="020B0604020202020204" pitchFamily="34" charset="0"/>
                <a:cs typeface="Arial" panose="020B0604020202020204" pitchFamily="34" charset="0"/>
              </a:rPr>
              <a:t>doi</a:t>
            </a:r>
            <a:r>
              <a:rPr lang="en-US" sz="1600" dirty="0">
                <a:solidFill>
                  <a:srgbClr val="01148C"/>
                </a:solidFill>
                <a:latin typeface="Arial" panose="020B0604020202020204" pitchFamily="34" charset="0"/>
                <a:cs typeface="Arial" panose="020B0604020202020204" pitchFamily="34" charset="0"/>
              </a:rPr>
              <a:t>: 10.1136/bmj.j4008 </a:t>
            </a:r>
          </a:p>
          <a:p>
            <a:r>
              <a:rPr lang="en-US" sz="1600" baseline="30000" dirty="0">
                <a:solidFill>
                  <a:srgbClr val="01148C"/>
                </a:solidFill>
                <a:latin typeface="Arial" panose="020B0604020202020204" pitchFamily="34" charset="0"/>
                <a:cs typeface="Arial" panose="020B0604020202020204" pitchFamily="34" charset="0"/>
              </a:rPr>
              <a:t>3</a:t>
            </a:r>
            <a:r>
              <a:rPr lang="en-US" sz="1600" dirty="0">
                <a:solidFill>
                  <a:srgbClr val="01148C"/>
                </a:solidFill>
                <a:latin typeface="Arial" panose="020B0604020202020204" pitchFamily="34" charset="0"/>
                <a:cs typeface="Arial" panose="020B0604020202020204" pitchFamily="34" charset="0"/>
              </a:rPr>
              <a:t> Campbell, A.M., Axon, D.R., Martin, J.R., Slack, M.K., </a:t>
            </a:r>
            <a:r>
              <a:rPr lang="en-US" sz="1600" dirty="0" err="1">
                <a:solidFill>
                  <a:srgbClr val="01148C"/>
                </a:solidFill>
                <a:latin typeface="Arial" panose="020B0604020202020204" pitchFamily="34" charset="0"/>
                <a:cs typeface="Arial" panose="020B0604020202020204" pitchFamily="34" charset="0"/>
              </a:rPr>
              <a:t>Mollon</a:t>
            </a:r>
            <a:r>
              <a:rPr lang="en-US" sz="1600" dirty="0">
                <a:solidFill>
                  <a:srgbClr val="01148C"/>
                </a:solidFill>
                <a:latin typeface="Arial" panose="020B0604020202020204" pitchFamily="34" charset="0"/>
                <a:cs typeface="Arial" panose="020B0604020202020204" pitchFamily="34" charset="0"/>
              </a:rPr>
              <a:t>, L., &amp; Lee, J.K. (2019). Melatonin for the prevention of postoperative delirium in older adults: A systematic review and meta-analysis. </a:t>
            </a:r>
            <a:r>
              <a:rPr lang="en-US" sz="1600" i="1" dirty="0">
                <a:solidFill>
                  <a:srgbClr val="01148C"/>
                </a:solidFill>
                <a:latin typeface="Arial" panose="020B0604020202020204" pitchFamily="34" charset="0"/>
                <a:cs typeface="Arial" panose="020B0604020202020204" pitchFamily="34" charset="0"/>
              </a:rPr>
              <a:t>BMC Geriatrics, 19. </a:t>
            </a:r>
            <a:r>
              <a:rPr lang="en-US" sz="1600" dirty="0" err="1">
                <a:solidFill>
                  <a:srgbClr val="01148C"/>
                </a:solidFill>
                <a:latin typeface="Arial" panose="020B0604020202020204" pitchFamily="34" charset="0"/>
                <a:cs typeface="Arial" panose="020B0604020202020204" pitchFamily="34" charset="0"/>
              </a:rPr>
              <a:t>doi</a:t>
            </a:r>
            <a:r>
              <a:rPr lang="en-US" sz="1600" dirty="0">
                <a:solidFill>
                  <a:srgbClr val="01148C"/>
                </a:solidFill>
                <a:latin typeface="Arial" panose="020B0604020202020204" pitchFamily="34" charset="0"/>
                <a:cs typeface="Arial" panose="020B0604020202020204" pitchFamily="34" charset="0"/>
              </a:rPr>
              <a:t>: 10.1186/s12877-019-1297-6 </a:t>
            </a:r>
          </a:p>
          <a:p>
            <a:r>
              <a:rPr lang="en-US" sz="1600" baseline="30000" dirty="0">
                <a:solidFill>
                  <a:srgbClr val="01148C"/>
                </a:solidFill>
                <a:latin typeface="Arial" panose="020B0604020202020204" pitchFamily="34" charset="0"/>
                <a:cs typeface="Arial" panose="020B0604020202020204" pitchFamily="34" charset="0"/>
              </a:rPr>
              <a:t>4</a:t>
            </a:r>
            <a:r>
              <a:rPr lang="en-US" sz="1600" dirty="0">
                <a:solidFill>
                  <a:srgbClr val="01148C"/>
                </a:solidFill>
                <a:latin typeface="Arial" panose="020B0604020202020204" pitchFamily="34" charset="0"/>
                <a:cs typeface="Arial" panose="020B0604020202020204" pitchFamily="34" charset="0"/>
              </a:rPr>
              <a:t> Chen, S., Shi, L.G., Liang, F., Xu, L., </a:t>
            </a:r>
            <a:r>
              <a:rPr lang="en-US" sz="1600" dirty="0" err="1">
                <a:solidFill>
                  <a:srgbClr val="01148C"/>
                </a:solidFill>
                <a:latin typeface="Arial" panose="020B0604020202020204" pitchFamily="34" charset="0"/>
                <a:cs typeface="Arial" panose="020B0604020202020204" pitchFamily="34" charset="0"/>
              </a:rPr>
              <a:t>Desislava</a:t>
            </a:r>
            <a:r>
              <a:rPr lang="en-US" sz="1600" dirty="0">
                <a:solidFill>
                  <a:srgbClr val="01148C"/>
                </a:solidFill>
                <a:latin typeface="Arial" panose="020B0604020202020204" pitchFamily="34" charset="0"/>
                <a:cs typeface="Arial" panose="020B0604020202020204" pitchFamily="34" charset="0"/>
              </a:rPr>
              <a:t>, D., Wu, Q., &amp; Zhang, J. (2016). Exogenous melatonin for delirium prevention: A meta-analysis of randomized controlled trials. </a:t>
            </a:r>
            <a:r>
              <a:rPr lang="en-US" sz="1600" i="1" dirty="0">
                <a:solidFill>
                  <a:srgbClr val="01148C"/>
                </a:solidFill>
                <a:latin typeface="Arial" panose="020B0604020202020204" pitchFamily="34" charset="0"/>
                <a:cs typeface="Arial" panose="020B0604020202020204" pitchFamily="34" charset="0"/>
              </a:rPr>
              <a:t>Molecular Neurobiology, 53</a:t>
            </a:r>
            <a:r>
              <a:rPr lang="en-US" sz="1600" dirty="0">
                <a:solidFill>
                  <a:srgbClr val="01148C"/>
                </a:solidFill>
                <a:latin typeface="Arial" panose="020B0604020202020204" pitchFamily="34" charset="0"/>
                <a:cs typeface="Arial" panose="020B0604020202020204" pitchFamily="34" charset="0"/>
              </a:rPr>
              <a:t>, 4046-4053. </a:t>
            </a:r>
            <a:r>
              <a:rPr lang="en-US" sz="1600" dirty="0" err="1">
                <a:solidFill>
                  <a:srgbClr val="01148C"/>
                </a:solidFill>
                <a:latin typeface="Arial" panose="020B0604020202020204" pitchFamily="34" charset="0"/>
                <a:cs typeface="Arial" panose="020B0604020202020204" pitchFamily="34" charset="0"/>
              </a:rPr>
              <a:t>doi</a:t>
            </a:r>
            <a:r>
              <a:rPr lang="en-US" sz="1600" dirty="0">
                <a:solidFill>
                  <a:srgbClr val="01148C"/>
                </a:solidFill>
                <a:latin typeface="Arial" panose="020B0604020202020204" pitchFamily="34" charset="0"/>
                <a:cs typeface="Arial" panose="020B0604020202020204" pitchFamily="34" charset="0"/>
              </a:rPr>
              <a:t>: 10.1007/s12035-015-9350-8 </a:t>
            </a:r>
          </a:p>
          <a:p>
            <a:r>
              <a:rPr lang="en-US" sz="1600" baseline="30000" dirty="0">
                <a:solidFill>
                  <a:srgbClr val="01148C"/>
                </a:solidFill>
                <a:latin typeface="Arial" panose="020B0604020202020204" pitchFamily="34" charset="0"/>
                <a:cs typeface="Arial" panose="020B0604020202020204" pitchFamily="34" charset="0"/>
              </a:rPr>
              <a:t>5</a:t>
            </a:r>
            <a:r>
              <a:rPr lang="en-US" sz="1600" dirty="0">
                <a:solidFill>
                  <a:srgbClr val="01148C"/>
                </a:solidFill>
                <a:latin typeface="Arial" panose="020B0604020202020204" pitchFamily="34" charset="0"/>
                <a:cs typeface="Arial" panose="020B0604020202020204" pitchFamily="34" charset="0"/>
              </a:rPr>
              <a:t> Zhu, Y., Jiang, Z., Huang, H., Li, W., Ren, C., Yao, R., Wang, Y., Yao, Y., Li, W., Du, B., &amp; Xi, X. (2020). Assessment of </a:t>
            </a:r>
            <a:r>
              <a:rPr lang="en-US" sz="1600" dirty="0" err="1">
                <a:solidFill>
                  <a:srgbClr val="01148C"/>
                </a:solidFill>
                <a:latin typeface="Arial" panose="020B0604020202020204" pitchFamily="34" charset="0"/>
                <a:cs typeface="Arial" panose="020B0604020202020204" pitchFamily="34" charset="0"/>
              </a:rPr>
              <a:t>melatonergics</a:t>
            </a:r>
            <a:r>
              <a:rPr lang="en-US" sz="1600" dirty="0">
                <a:solidFill>
                  <a:srgbClr val="01148C"/>
                </a:solidFill>
                <a:latin typeface="Arial" panose="020B0604020202020204" pitchFamily="34" charset="0"/>
                <a:cs typeface="Arial" panose="020B0604020202020204" pitchFamily="34" charset="0"/>
              </a:rPr>
              <a:t> in prevention of delirium: A systematic review and meta-analysis. </a:t>
            </a:r>
            <a:r>
              <a:rPr lang="en-US" sz="1600" i="1" dirty="0">
                <a:solidFill>
                  <a:srgbClr val="01148C"/>
                </a:solidFill>
                <a:latin typeface="Arial" panose="020B0604020202020204" pitchFamily="34" charset="0"/>
                <a:cs typeface="Arial" panose="020B0604020202020204" pitchFamily="34" charset="0"/>
              </a:rPr>
              <a:t>Frontiers in Neurology, 11. </a:t>
            </a:r>
            <a:r>
              <a:rPr lang="en-US" sz="1600" dirty="0" err="1">
                <a:solidFill>
                  <a:srgbClr val="01148C"/>
                </a:solidFill>
                <a:latin typeface="Arial" panose="020B0604020202020204" pitchFamily="34" charset="0"/>
                <a:cs typeface="Arial" panose="020B0604020202020204" pitchFamily="34" charset="0"/>
              </a:rPr>
              <a:t>doi</a:t>
            </a:r>
            <a:r>
              <a:rPr lang="en-US" sz="1600" dirty="0">
                <a:solidFill>
                  <a:srgbClr val="01148C"/>
                </a:solidFill>
                <a:latin typeface="Arial" panose="020B0604020202020204" pitchFamily="34" charset="0"/>
                <a:cs typeface="Arial" panose="020B0604020202020204" pitchFamily="34" charset="0"/>
              </a:rPr>
              <a:t>: 10.3389/fneur.2020.00198 </a:t>
            </a:r>
          </a:p>
          <a:p>
            <a:r>
              <a:rPr lang="en-US" sz="1600" baseline="30000" dirty="0">
                <a:solidFill>
                  <a:srgbClr val="01148C"/>
                </a:solidFill>
                <a:latin typeface="Arial" panose="020B0604020202020204" pitchFamily="34" charset="0"/>
                <a:cs typeface="Arial" panose="020B0604020202020204" pitchFamily="34" charset="0"/>
              </a:rPr>
              <a:t>6</a:t>
            </a:r>
            <a:r>
              <a:rPr lang="en-US" sz="1600" dirty="0">
                <a:solidFill>
                  <a:srgbClr val="01148C"/>
                </a:solidFill>
                <a:latin typeface="Arial" panose="020B0604020202020204" pitchFamily="34" charset="0"/>
                <a:cs typeface="Arial" panose="020B0604020202020204" pitchFamily="34" charset="0"/>
              </a:rPr>
              <a:t> de </a:t>
            </a:r>
            <a:r>
              <a:rPr lang="en-US" sz="1600" dirty="0" err="1">
                <a:solidFill>
                  <a:srgbClr val="01148C"/>
                </a:solidFill>
                <a:latin typeface="Arial" panose="020B0604020202020204" pitchFamily="34" charset="0"/>
                <a:cs typeface="Arial" panose="020B0604020202020204" pitchFamily="34" charset="0"/>
              </a:rPr>
              <a:t>Jonghe</a:t>
            </a:r>
            <a:r>
              <a:rPr lang="en-US" sz="1600" dirty="0">
                <a:solidFill>
                  <a:srgbClr val="01148C"/>
                </a:solidFill>
                <a:latin typeface="Arial" panose="020B0604020202020204" pitchFamily="34" charset="0"/>
                <a:cs typeface="Arial" panose="020B0604020202020204" pitchFamily="34" charset="0"/>
              </a:rPr>
              <a:t>, A., van Munster, B.C., Goslings, J.C., </a:t>
            </a:r>
            <a:r>
              <a:rPr lang="en-US" sz="1600" dirty="0" err="1">
                <a:solidFill>
                  <a:srgbClr val="01148C"/>
                </a:solidFill>
                <a:latin typeface="Arial" panose="020B0604020202020204" pitchFamily="34" charset="0"/>
                <a:cs typeface="Arial" panose="020B0604020202020204" pitchFamily="34" charset="0"/>
              </a:rPr>
              <a:t>Kloen</a:t>
            </a:r>
            <a:r>
              <a:rPr lang="en-US" sz="1600" dirty="0">
                <a:solidFill>
                  <a:srgbClr val="01148C"/>
                </a:solidFill>
                <a:latin typeface="Arial" panose="020B0604020202020204" pitchFamily="34" charset="0"/>
                <a:cs typeface="Arial" panose="020B0604020202020204" pitchFamily="34" charset="0"/>
              </a:rPr>
              <a:t>, P., van Rees, C., </a:t>
            </a:r>
            <a:r>
              <a:rPr lang="en-US" sz="1600" dirty="0" err="1">
                <a:solidFill>
                  <a:srgbClr val="01148C"/>
                </a:solidFill>
                <a:latin typeface="Arial" panose="020B0604020202020204" pitchFamily="34" charset="0"/>
                <a:cs typeface="Arial" panose="020B0604020202020204" pitchFamily="34" charset="0"/>
              </a:rPr>
              <a:t>Wolvius</a:t>
            </a:r>
            <a:r>
              <a:rPr lang="en-US" sz="1600" dirty="0">
                <a:solidFill>
                  <a:srgbClr val="01148C"/>
                </a:solidFill>
                <a:latin typeface="Arial" panose="020B0604020202020204" pitchFamily="34" charset="0"/>
                <a:cs typeface="Arial" panose="020B0604020202020204" pitchFamily="34" charset="0"/>
              </a:rPr>
              <a:t>, R., van Velde, R., Levi, M., de </a:t>
            </a:r>
            <a:r>
              <a:rPr lang="en-US" sz="1600" dirty="0" err="1">
                <a:solidFill>
                  <a:srgbClr val="01148C"/>
                </a:solidFill>
                <a:latin typeface="Arial" panose="020B0604020202020204" pitchFamily="34" charset="0"/>
                <a:cs typeface="Arial" panose="020B0604020202020204" pitchFamily="34" charset="0"/>
              </a:rPr>
              <a:t>Haan</a:t>
            </a:r>
            <a:r>
              <a:rPr lang="en-US" sz="1600" dirty="0">
                <a:solidFill>
                  <a:srgbClr val="01148C"/>
                </a:solidFill>
                <a:latin typeface="Arial" panose="020B0604020202020204" pitchFamily="34" charset="0"/>
                <a:cs typeface="Arial" panose="020B0604020202020204" pitchFamily="34" charset="0"/>
              </a:rPr>
              <a:t>, R.J., de </a:t>
            </a:r>
            <a:r>
              <a:rPr lang="en-US" sz="1600" dirty="0" err="1">
                <a:solidFill>
                  <a:srgbClr val="01148C"/>
                </a:solidFill>
                <a:latin typeface="Arial" panose="020B0604020202020204" pitchFamily="34" charset="0"/>
                <a:cs typeface="Arial" panose="020B0604020202020204" pitchFamily="34" charset="0"/>
              </a:rPr>
              <a:t>Rooij</a:t>
            </a:r>
            <a:r>
              <a:rPr lang="en-US" sz="1600" dirty="0">
                <a:solidFill>
                  <a:srgbClr val="01148C"/>
                </a:solidFill>
                <a:latin typeface="Arial" panose="020B0604020202020204" pitchFamily="34" charset="0"/>
                <a:cs typeface="Arial" panose="020B0604020202020204" pitchFamily="34" charset="0"/>
              </a:rPr>
              <a:t>, S.E., &amp; the Amsterdam Delirium Study Group. (2014). Effect of melatonin on incidence of delirium among patients with hip fracture: A </a:t>
            </a:r>
            <a:r>
              <a:rPr lang="en-US" sz="1600" dirty="0" err="1">
                <a:solidFill>
                  <a:srgbClr val="01148C"/>
                </a:solidFill>
                <a:latin typeface="Arial" panose="020B0604020202020204" pitchFamily="34" charset="0"/>
                <a:cs typeface="Arial" panose="020B0604020202020204" pitchFamily="34" charset="0"/>
              </a:rPr>
              <a:t>multicentre</a:t>
            </a:r>
            <a:r>
              <a:rPr lang="en-US" sz="1600" dirty="0">
                <a:solidFill>
                  <a:srgbClr val="01148C"/>
                </a:solidFill>
                <a:latin typeface="Arial" panose="020B0604020202020204" pitchFamily="34" charset="0"/>
                <a:cs typeface="Arial" panose="020B0604020202020204" pitchFamily="34" charset="0"/>
              </a:rPr>
              <a:t>, double-blind randomized controlled trial. </a:t>
            </a:r>
            <a:r>
              <a:rPr lang="en-US" sz="1600" i="1" dirty="0">
                <a:solidFill>
                  <a:srgbClr val="01148C"/>
                </a:solidFill>
                <a:latin typeface="Arial" panose="020B0604020202020204" pitchFamily="34" charset="0"/>
                <a:cs typeface="Arial" panose="020B0604020202020204" pitchFamily="34" charset="0"/>
              </a:rPr>
              <a:t>Canadian Medical Association Journal, 186</a:t>
            </a:r>
            <a:r>
              <a:rPr lang="en-US" sz="1600" dirty="0">
                <a:solidFill>
                  <a:srgbClr val="01148C"/>
                </a:solidFill>
                <a:latin typeface="Arial" panose="020B0604020202020204" pitchFamily="34" charset="0"/>
                <a:cs typeface="Arial" panose="020B0604020202020204" pitchFamily="34" charset="0"/>
              </a:rPr>
              <a:t>, 14, E547-E556. </a:t>
            </a:r>
            <a:r>
              <a:rPr lang="en-US" sz="1600" dirty="0" err="1">
                <a:solidFill>
                  <a:srgbClr val="01148C"/>
                </a:solidFill>
                <a:latin typeface="Arial" panose="020B0604020202020204" pitchFamily="34" charset="0"/>
                <a:cs typeface="Arial" panose="020B0604020202020204" pitchFamily="34" charset="0"/>
              </a:rPr>
              <a:t>doi</a:t>
            </a:r>
            <a:r>
              <a:rPr lang="en-US" sz="1600" dirty="0">
                <a:solidFill>
                  <a:srgbClr val="01148C"/>
                </a:solidFill>
                <a:latin typeface="Arial" panose="020B0604020202020204" pitchFamily="34" charset="0"/>
                <a:cs typeface="Arial" panose="020B0604020202020204" pitchFamily="34" charset="0"/>
              </a:rPr>
              <a:t>: 10.1503/cmaj.140495 </a:t>
            </a:r>
          </a:p>
          <a:p>
            <a:r>
              <a:rPr lang="en-US" sz="1600" baseline="30000" dirty="0">
                <a:solidFill>
                  <a:srgbClr val="01148C"/>
                </a:solidFill>
                <a:latin typeface="Arial" panose="020B0604020202020204" pitchFamily="34" charset="0"/>
                <a:cs typeface="Arial" panose="020B0604020202020204" pitchFamily="34" charset="0"/>
              </a:rPr>
              <a:t>7</a:t>
            </a:r>
            <a:r>
              <a:rPr lang="en-US" sz="1600" dirty="0">
                <a:solidFill>
                  <a:srgbClr val="01148C"/>
                </a:solidFill>
                <a:latin typeface="Arial" panose="020B0604020202020204" pitchFamily="34" charset="0"/>
                <a:cs typeface="Arial" panose="020B0604020202020204" pitchFamily="34" charset="0"/>
              </a:rPr>
              <a:t> Ford, A.H., Flicker, L., Kelly, R., Patel, H., Passage, J., </a:t>
            </a:r>
            <a:r>
              <a:rPr lang="en-US" sz="1600" dirty="0" err="1">
                <a:solidFill>
                  <a:srgbClr val="01148C"/>
                </a:solidFill>
                <a:latin typeface="Arial" panose="020B0604020202020204" pitchFamily="34" charset="0"/>
                <a:cs typeface="Arial" panose="020B0604020202020204" pitchFamily="34" charset="0"/>
              </a:rPr>
              <a:t>Wibrow</a:t>
            </a:r>
            <a:r>
              <a:rPr lang="en-US" sz="1600" dirty="0">
                <a:solidFill>
                  <a:srgbClr val="01148C"/>
                </a:solidFill>
                <a:latin typeface="Arial" panose="020B0604020202020204" pitchFamily="34" charset="0"/>
                <a:cs typeface="Arial" panose="020B0604020202020204" pitchFamily="34" charset="0"/>
              </a:rPr>
              <a:t>, B., Anstey, M., Edwards, M., &amp; Almeida, O.P. (2020). The Healthy Heart-Mind Trial: Randomized controlled trial of melatonin for prevention of delirium. </a:t>
            </a:r>
            <a:r>
              <a:rPr lang="en-US" sz="1600" i="1" dirty="0">
                <a:solidFill>
                  <a:srgbClr val="01148C"/>
                </a:solidFill>
                <a:latin typeface="Arial" panose="020B0604020202020204" pitchFamily="34" charset="0"/>
                <a:cs typeface="Arial" panose="020B0604020202020204" pitchFamily="34" charset="0"/>
              </a:rPr>
              <a:t>Journal of the American Geriatrics Society, 68</a:t>
            </a:r>
            <a:r>
              <a:rPr lang="en-US" sz="1600" dirty="0">
                <a:solidFill>
                  <a:srgbClr val="01148C"/>
                </a:solidFill>
                <a:latin typeface="Arial" panose="020B0604020202020204" pitchFamily="34" charset="0"/>
                <a:cs typeface="Arial" panose="020B0604020202020204" pitchFamily="34" charset="0"/>
              </a:rPr>
              <a:t>, 1, 112-119. </a:t>
            </a:r>
            <a:r>
              <a:rPr lang="en-US" sz="1600" dirty="0" err="1">
                <a:solidFill>
                  <a:srgbClr val="01148C"/>
                </a:solidFill>
                <a:latin typeface="Arial" panose="020B0604020202020204" pitchFamily="34" charset="0"/>
                <a:cs typeface="Arial" panose="020B0604020202020204" pitchFamily="34" charset="0"/>
              </a:rPr>
              <a:t>doi</a:t>
            </a:r>
            <a:r>
              <a:rPr lang="en-US" sz="1600" dirty="0">
                <a:solidFill>
                  <a:srgbClr val="01148C"/>
                </a:solidFill>
                <a:latin typeface="Arial" panose="020B0604020202020204" pitchFamily="34" charset="0"/>
                <a:cs typeface="Arial" panose="020B0604020202020204" pitchFamily="34" charset="0"/>
              </a:rPr>
              <a:t>: 10.1111/jgs.16162 </a:t>
            </a:r>
          </a:p>
          <a:p>
            <a:r>
              <a:rPr lang="en-US" sz="1600" baseline="30000" dirty="0">
                <a:solidFill>
                  <a:srgbClr val="01148C"/>
                </a:solidFill>
                <a:latin typeface="Arial" panose="020B0604020202020204" pitchFamily="34" charset="0"/>
                <a:cs typeface="Arial" panose="020B0604020202020204" pitchFamily="34" charset="0"/>
              </a:rPr>
              <a:t>8</a:t>
            </a:r>
            <a:r>
              <a:rPr lang="en-US" sz="1600" dirty="0">
                <a:solidFill>
                  <a:srgbClr val="01148C"/>
                </a:solidFill>
                <a:latin typeface="Arial" panose="020B0604020202020204" pitchFamily="34" charset="0"/>
                <a:cs typeface="Arial" panose="020B0604020202020204" pitchFamily="34" charset="0"/>
              </a:rPr>
              <a:t> Jaiswal, S.J., McCarthy, T.J., </a:t>
            </a:r>
            <a:r>
              <a:rPr lang="en-US" sz="1600" dirty="0" err="1">
                <a:solidFill>
                  <a:srgbClr val="01148C"/>
                </a:solidFill>
                <a:latin typeface="Arial" panose="020B0604020202020204" pitchFamily="34" charset="0"/>
                <a:cs typeface="Arial" panose="020B0604020202020204" pitchFamily="34" charset="0"/>
              </a:rPr>
              <a:t>Wineinger</a:t>
            </a:r>
            <a:r>
              <a:rPr lang="en-US" sz="1600" dirty="0">
                <a:solidFill>
                  <a:srgbClr val="01148C"/>
                </a:solidFill>
                <a:latin typeface="Arial" panose="020B0604020202020204" pitchFamily="34" charset="0"/>
                <a:cs typeface="Arial" panose="020B0604020202020204" pitchFamily="34" charset="0"/>
              </a:rPr>
              <a:t>, N.E., Kang, D.Y., Song, J., Garcia, S., van Niekerk, C.J., Lu, C.Y., </a:t>
            </a:r>
            <a:r>
              <a:rPr lang="en-US" sz="1600" dirty="0" err="1">
                <a:solidFill>
                  <a:srgbClr val="01148C"/>
                </a:solidFill>
                <a:latin typeface="Arial" panose="020B0604020202020204" pitchFamily="34" charset="0"/>
                <a:cs typeface="Arial" panose="020B0604020202020204" pitchFamily="34" charset="0"/>
              </a:rPr>
              <a:t>Loeks</a:t>
            </a:r>
            <a:r>
              <a:rPr lang="en-US" sz="1600" dirty="0">
                <a:solidFill>
                  <a:srgbClr val="01148C"/>
                </a:solidFill>
                <a:latin typeface="Arial" panose="020B0604020202020204" pitchFamily="34" charset="0"/>
                <a:cs typeface="Arial" panose="020B0604020202020204" pitchFamily="34" charset="0"/>
              </a:rPr>
              <a:t>, M., &amp; Owens, R.L. (2018). Melatonin and sleep in preventing hospitalized delirium: A randomized clinical trial. </a:t>
            </a:r>
            <a:r>
              <a:rPr lang="en-US" sz="1600" i="1" dirty="0">
                <a:solidFill>
                  <a:srgbClr val="01148C"/>
                </a:solidFill>
                <a:latin typeface="Arial" panose="020B0604020202020204" pitchFamily="34" charset="0"/>
                <a:cs typeface="Arial" panose="020B0604020202020204" pitchFamily="34" charset="0"/>
              </a:rPr>
              <a:t>American Journal of Medicine, 131</a:t>
            </a:r>
            <a:r>
              <a:rPr lang="en-US" sz="1600" dirty="0">
                <a:solidFill>
                  <a:srgbClr val="01148C"/>
                </a:solidFill>
                <a:latin typeface="Arial" panose="020B0604020202020204" pitchFamily="34" charset="0"/>
                <a:cs typeface="Arial" panose="020B0604020202020204" pitchFamily="34" charset="0"/>
              </a:rPr>
              <a:t>, 1110-1117. </a:t>
            </a:r>
            <a:r>
              <a:rPr lang="en-US" sz="1600" dirty="0" err="1">
                <a:solidFill>
                  <a:srgbClr val="01148C"/>
                </a:solidFill>
                <a:latin typeface="Arial" panose="020B0604020202020204" pitchFamily="34" charset="0"/>
                <a:cs typeface="Arial" panose="020B0604020202020204" pitchFamily="34" charset="0"/>
              </a:rPr>
              <a:t>doi</a:t>
            </a:r>
            <a:r>
              <a:rPr lang="en-US" sz="1600" dirty="0">
                <a:solidFill>
                  <a:srgbClr val="01148C"/>
                </a:solidFill>
                <a:latin typeface="Arial" panose="020B0604020202020204" pitchFamily="34" charset="0"/>
                <a:cs typeface="Arial" panose="020B0604020202020204" pitchFamily="34" charset="0"/>
              </a:rPr>
              <a:t>: 10.1016/j.amjmed.2018.04.009</a:t>
            </a:r>
          </a:p>
          <a:p>
            <a:r>
              <a:rPr lang="en-US" sz="1600" baseline="30000" dirty="0">
                <a:solidFill>
                  <a:srgbClr val="01148C"/>
                </a:solidFill>
                <a:latin typeface="Arial" panose="020B0604020202020204" pitchFamily="34" charset="0"/>
                <a:cs typeface="Arial" panose="020B0604020202020204" pitchFamily="34" charset="0"/>
              </a:rPr>
              <a:t>9</a:t>
            </a:r>
            <a:r>
              <a:rPr lang="en-US" sz="1600" dirty="0">
                <a:solidFill>
                  <a:srgbClr val="01148C"/>
                </a:solidFill>
                <a:latin typeface="Arial" panose="020B0604020202020204" pitchFamily="34" charset="0"/>
                <a:cs typeface="Arial" panose="020B0604020202020204" pitchFamily="34" charset="0"/>
              </a:rPr>
              <a:t> Oh, E.S., </a:t>
            </a:r>
            <a:r>
              <a:rPr lang="en-US" sz="1600" dirty="0" err="1">
                <a:solidFill>
                  <a:srgbClr val="01148C"/>
                </a:solidFill>
                <a:latin typeface="Arial" panose="020B0604020202020204" pitchFamily="34" charset="0"/>
                <a:cs typeface="Arial" panose="020B0604020202020204" pitchFamily="34" charset="0"/>
              </a:rPr>
              <a:t>Leoutsakos</a:t>
            </a:r>
            <a:r>
              <a:rPr lang="en-US" sz="1600" dirty="0">
                <a:solidFill>
                  <a:srgbClr val="01148C"/>
                </a:solidFill>
                <a:latin typeface="Arial" panose="020B0604020202020204" pitchFamily="34" charset="0"/>
                <a:cs typeface="Arial" panose="020B0604020202020204" pitchFamily="34" charset="0"/>
              </a:rPr>
              <a:t>, J-M., Rosenberg, P.B., </a:t>
            </a:r>
            <a:r>
              <a:rPr lang="en-US" sz="1600" dirty="0" err="1">
                <a:solidFill>
                  <a:srgbClr val="01148C"/>
                </a:solidFill>
                <a:latin typeface="Arial" panose="020B0604020202020204" pitchFamily="34" charset="0"/>
                <a:cs typeface="Arial" panose="020B0604020202020204" pitchFamily="34" charset="0"/>
              </a:rPr>
              <a:t>Pletnikova</a:t>
            </a:r>
            <a:r>
              <a:rPr lang="en-US" sz="1600" dirty="0">
                <a:solidFill>
                  <a:srgbClr val="01148C"/>
                </a:solidFill>
                <a:latin typeface="Arial" panose="020B0604020202020204" pitchFamily="34" charset="0"/>
                <a:cs typeface="Arial" panose="020B0604020202020204" pitchFamily="34" charset="0"/>
              </a:rPr>
              <a:t>, A.M., </a:t>
            </a:r>
            <a:r>
              <a:rPr lang="en-US" sz="1600" dirty="0" err="1">
                <a:solidFill>
                  <a:srgbClr val="01148C"/>
                </a:solidFill>
                <a:latin typeface="Arial" panose="020B0604020202020204" pitchFamily="34" charset="0"/>
                <a:cs typeface="Arial" panose="020B0604020202020204" pitchFamily="34" charset="0"/>
              </a:rPr>
              <a:t>Khanuja</a:t>
            </a:r>
            <a:r>
              <a:rPr lang="en-US" sz="1600" dirty="0">
                <a:solidFill>
                  <a:srgbClr val="01148C"/>
                </a:solidFill>
                <a:latin typeface="Arial" panose="020B0604020202020204" pitchFamily="34" charset="0"/>
                <a:cs typeface="Arial" panose="020B0604020202020204" pitchFamily="34" charset="0"/>
              </a:rPr>
              <a:t>, H.S., Sterling, R.S., Oni, J.K., </a:t>
            </a:r>
            <a:r>
              <a:rPr lang="en-US" sz="1600" dirty="0" err="1">
                <a:solidFill>
                  <a:srgbClr val="01148C"/>
                </a:solidFill>
                <a:latin typeface="Arial" panose="020B0604020202020204" pitchFamily="34" charset="0"/>
                <a:cs typeface="Arial" panose="020B0604020202020204" pitchFamily="34" charset="0"/>
              </a:rPr>
              <a:t>Sieber</a:t>
            </a:r>
            <a:r>
              <a:rPr lang="en-US" sz="1600" dirty="0">
                <a:solidFill>
                  <a:srgbClr val="01148C"/>
                </a:solidFill>
                <a:latin typeface="Arial" panose="020B0604020202020204" pitchFamily="34" charset="0"/>
                <a:cs typeface="Arial" panose="020B0604020202020204" pitchFamily="34" charset="0"/>
              </a:rPr>
              <a:t>, F.E., </a:t>
            </a:r>
            <a:r>
              <a:rPr lang="en-US" sz="1600" dirty="0" err="1">
                <a:solidFill>
                  <a:srgbClr val="01148C"/>
                </a:solidFill>
                <a:latin typeface="Arial" panose="020B0604020202020204" pitchFamily="34" charset="0"/>
                <a:cs typeface="Arial" panose="020B0604020202020204" pitchFamily="34" charset="0"/>
              </a:rPr>
              <a:t>Fedarko</a:t>
            </a:r>
            <a:r>
              <a:rPr lang="en-US" sz="1600" dirty="0">
                <a:solidFill>
                  <a:srgbClr val="01148C"/>
                </a:solidFill>
                <a:latin typeface="Arial" panose="020B0604020202020204" pitchFamily="34" charset="0"/>
                <a:cs typeface="Arial" panose="020B0604020202020204" pitchFamily="34" charset="0"/>
              </a:rPr>
              <a:t>, N.S., </a:t>
            </a:r>
            <a:r>
              <a:rPr lang="en-US" sz="1600" dirty="0" err="1">
                <a:solidFill>
                  <a:srgbClr val="01148C"/>
                </a:solidFill>
                <a:latin typeface="Arial" panose="020B0604020202020204" pitchFamily="34" charset="0"/>
                <a:cs typeface="Arial" panose="020B0604020202020204" pitchFamily="34" charset="0"/>
              </a:rPr>
              <a:t>Akhlaghi</a:t>
            </a:r>
            <a:r>
              <a:rPr lang="en-US" sz="1600" dirty="0">
                <a:solidFill>
                  <a:srgbClr val="01148C"/>
                </a:solidFill>
                <a:latin typeface="Arial" panose="020B0604020202020204" pitchFamily="34" charset="0"/>
                <a:cs typeface="Arial" panose="020B0604020202020204" pitchFamily="34" charset="0"/>
              </a:rPr>
              <a:t>, N., &amp; Neufeld, K.J. (2020). Effects of ramelteon on the prevention of postoperative delirium in older patients undergoing orthopedic surgery: The RECOVER randomized controlled trial. </a:t>
            </a:r>
            <a:r>
              <a:rPr lang="en-US" sz="1600" i="1" dirty="0">
                <a:solidFill>
                  <a:srgbClr val="01148C"/>
                </a:solidFill>
                <a:latin typeface="Arial" panose="020B0604020202020204" pitchFamily="34" charset="0"/>
                <a:cs typeface="Arial" panose="020B0604020202020204" pitchFamily="34" charset="0"/>
              </a:rPr>
              <a:t>American Journal of Geriatric Psychiatry, 29</a:t>
            </a:r>
            <a:r>
              <a:rPr lang="en-US" sz="1600" dirty="0">
                <a:solidFill>
                  <a:srgbClr val="01148C"/>
                </a:solidFill>
                <a:latin typeface="Arial" panose="020B0604020202020204" pitchFamily="34" charset="0"/>
                <a:cs typeface="Arial" panose="020B0604020202020204" pitchFamily="34" charset="0"/>
              </a:rPr>
              <a:t>, 90-100. </a:t>
            </a:r>
            <a:r>
              <a:rPr lang="en-US" sz="1600" dirty="0" err="1">
                <a:solidFill>
                  <a:srgbClr val="01148C"/>
                </a:solidFill>
                <a:latin typeface="Arial" panose="020B0604020202020204" pitchFamily="34" charset="0"/>
                <a:cs typeface="Arial" panose="020B0604020202020204" pitchFamily="34" charset="0"/>
              </a:rPr>
              <a:t>doi</a:t>
            </a:r>
            <a:r>
              <a:rPr lang="en-US" sz="1600" dirty="0">
                <a:solidFill>
                  <a:srgbClr val="01148C"/>
                </a:solidFill>
                <a:latin typeface="Arial" panose="020B0604020202020204" pitchFamily="34" charset="0"/>
                <a:cs typeface="Arial" panose="020B0604020202020204" pitchFamily="34" charset="0"/>
              </a:rPr>
              <a:t>: 10.1016/j.jagp.2020.05.006 </a:t>
            </a:r>
          </a:p>
        </p:txBody>
      </p:sp>
      <p:sp>
        <p:nvSpPr>
          <p:cNvPr id="18" name="TextBox 17">
            <a:extLst>
              <a:ext uri="{FF2B5EF4-FFF2-40B4-BE49-F238E27FC236}">
                <a16:creationId xmlns:a16="http://schemas.microsoft.com/office/drawing/2014/main" id="{3A0A5B74-C7F7-4E43-B375-B4BA5185AD76}"/>
              </a:ext>
            </a:extLst>
          </p:cNvPr>
          <p:cNvSpPr txBox="1"/>
          <p:nvPr/>
        </p:nvSpPr>
        <p:spPr>
          <a:xfrm>
            <a:off x="30633067" y="10930630"/>
            <a:ext cx="11862491" cy="4832092"/>
          </a:xfrm>
          <a:prstGeom prst="rect">
            <a:avLst/>
          </a:prstGeom>
          <a:noFill/>
        </p:spPr>
        <p:txBody>
          <a:bodyPr wrap="square" rtlCol="0">
            <a:spAutoFit/>
          </a:bodyPr>
          <a:lstStyle/>
          <a:p>
            <a:r>
              <a:rPr lang="en-US" sz="4400" b="1" dirty="0">
                <a:solidFill>
                  <a:srgbClr val="01148C"/>
                </a:solidFill>
                <a:latin typeface="Arial" panose="020B0604020202020204" pitchFamily="34" charset="0"/>
                <a:cs typeface="Arial" panose="020B0604020202020204" pitchFamily="34" charset="0"/>
              </a:rPr>
              <a:t>Melatonin (0.5, 3, 5mg) </a:t>
            </a:r>
            <a:r>
              <a:rPr lang="en-US" sz="4400" b="1" u="sng" dirty="0">
                <a:solidFill>
                  <a:srgbClr val="01148C"/>
                </a:solidFill>
                <a:latin typeface="Arial" panose="020B0604020202020204" pitchFamily="34" charset="0"/>
                <a:cs typeface="Arial" panose="020B0604020202020204" pitchFamily="34" charset="0"/>
              </a:rPr>
              <a:t>or</a:t>
            </a:r>
            <a:r>
              <a:rPr lang="en-US" sz="4400" b="1" dirty="0">
                <a:solidFill>
                  <a:srgbClr val="01148C"/>
                </a:solidFill>
                <a:latin typeface="Arial" panose="020B0604020202020204" pitchFamily="34" charset="0"/>
                <a:cs typeface="Arial" panose="020B0604020202020204" pitchFamily="34" charset="0"/>
              </a:rPr>
              <a:t> Ramelteon 8mg  significantly decreased risk for delirium in hospitalized older adults</a:t>
            </a:r>
            <a:r>
              <a:rPr lang="en-US" sz="4400" dirty="0">
                <a:solidFill>
                  <a:srgbClr val="01148C"/>
                </a:solidFill>
                <a:latin typeface="Arial" panose="020B0604020202020204" pitchFamily="34" charset="0"/>
                <a:cs typeface="Arial" panose="020B0604020202020204" pitchFamily="34" charset="0"/>
              </a:rPr>
              <a:t>:  </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Likely </a:t>
            </a:r>
            <a:r>
              <a:rPr lang="en-US" sz="4400" b="1" dirty="0">
                <a:solidFill>
                  <a:srgbClr val="01148C"/>
                </a:solidFill>
                <a:latin typeface="Arial" panose="020B0604020202020204" pitchFamily="34" charset="0"/>
                <a:cs typeface="Arial" panose="020B0604020202020204" pitchFamily="34" charset="0"/>
              </a:rPr>
              <a:t>better</a:t>
            </a:r>
            <a:r>
              <a:rPr lang="en-US" sz="4400" dirty="0">
                <a:solidFill>
                  <a:srgbClr val="01148C"/>
                </a:solidFill>
                <a:latin typeface="Arial" panose="020B0604020202020204" pitchFamily="34" charset="0"/>
                <a:cs typeface="Arial" panose="020B0604020202020204" pitchFamily="34" charset="0"/>
              </a:rPr>
              <a:t> than placebo in Med-Surg and Medical units.</a:t>
            </a:r>
          </a:p>
          <a:p>
            <a:pPr marL="571500" indent="-571500">
              <a:buFont typeface="Arial" panose="020B0604020202020204" pitchFamily="34" charset="0"/>
              <a:buChar char="•"/>
            </a:pPr>
            <a:r>
              <a:rPr lang="en-US" sz="4400" dirty="0">
                <a:solidFill>
                  <a:srgbClr val="01148C"/>
                </a:solidFill>
                <a:latin typeface="Arial" panose="020B0604020202020204" pitchFamily="34" charset="0"/>
                <a:cs typeface="Arial" panose="020B0604020202020204" pitchFamily="34" charset="0"/>
              </a:rPr>
              <a:t>Likely </a:t>
            </a:r>
            <a:r>
              <a:rPr lang="en-US" sz="4400" b="1" dirty="0">
                <a:solidFill>
                  <a:srgbClr val="01148C"/>
                </a:solidFill>
                <a:latin typeface="Arial" panose="020B0604020202020204" pitchFamily="34" charset="0"/>
                <a:cs typeface="Arial" panose="020B0604020202020204" pitchFamily="34" charset="0"/>
              </a:rPr>
              <a:t>not different </a:t>
            </a:r>
            <a:r>
              <a:rPr lang="en-US" sz="4400" dirty="0">
                <a:solidFill>
                  <a:srgbClr val="01148C"/>
                </a:solidFill>
                <a:latin typeface="Arial" panose="020B0604020202020204" pitchFamily="34" charset="0"/>
                <a:cs typeface="Arial" panose="020B0604020202020204" pitchFamily="34" charset="0"/>
              </a:rPr>
              <a:t>from placebo in Surgical units.  </a:t>
            </a:r>
          </a:p>
        </p:txBody>
      </p:sp>
      <p:grpSp>
        <p:nvGrpSpPr>
          <p:cNvPr id="32" name="Group 31">
            <a:extLst>
              <a:ext uri="{FF2B5EF4-FFF2-40B4-BE49-F238E27FC236}">
                <a16:creationId xmlns:a16="http://schemas.microsoft.com/office/drawing/2014/main" id="{65AEA165-F464-4149-B2F5-AF2764DD08EA}"/>
              </a:ext>
            </a:extLst>
          </p:cNvPr>
          <p:cNvGrpSpPr>
            <a:grpSpLocks noChangeAspect="1"/>
          </p:cNvGrpSpPr>
          <p:nvPr/>
        </p:nvGrpSpPr>
        <p:grpSpPr>
          <a:xfrm>
            <a:off x="31550328" y="35173735"/>
            <a:ext cx="9819676" cy="2454919"/>
            <a:chOff x="20483510" y="10539410"/>
            <a:chExt cx="2743200" cy="685800"/>
          </a:xfrm>
        </p:grpSpPr>
        <p:pic>
          <p:nvPicPr>
            <p:cNvPr id="33" name="Picture 32">
              <a:extLst>
                <a:ext uri="{FF2B5EF4-FFF2-40B4-BE49-F238E27FC236}">
                  <a16:creationId xmlns:a16="http://schemas.microsoft.com/office/drawing/2014/main" id="{F192A1E7-AE35-EF41-A0BF-66A5E1A301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69230" y="10615610"/>
              <a:ext cx="2578608" cy="558698"/>
            </a:xfrm>
            <a:prstGeom prst="rect">
              <a:avLst/>
            </a:prstGeom>
            <a:ln>
              <a:noFill/>
            </a:ln>
          </p:spPr>
        </p:pic>
        <p:sp>
          <p:nvSpPr>
            <p:cNvPr id="34" name="Rectangle 33">
              <a:extLst>
                <a:ext uri="{FF2B5EF4-FFF2-40B4-BE49-F238E27FC236}">
                  <a16:creationId xmlns:a16="http://schemas.microsoft.com/office/drawing/2014/main" id="{68574823-5A70-1541-9095-2D1143D3C37D}"/>
                </a:ext>
              </a:extLst>
            </p:cNvPr>
            <p:cNvSpPr/>
            <p:nvPr/>
          </p:nvSpPr>
          <p:spPr>
            <a:xfrm>
              <a:off x="20483510" y="10539410"/>
              <a:ext cx="2743200"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50"/>
            </a:p>
          </p:txBody>
        </p:sp>
      </p:grpSp>
      <p:pic>
        <p:nvPicPr>
          <p:cNvPr id="8" name="Audio 7">
            <a:hlinkClick r:id="" action="ppaction://media"/>
            <a:extLst>
              <a:ext uri="{FF2B5EF4-FFF2-40B4-BE49-F238E27FC236}">
                <a16:creationId xmlns:a16="http://schemas.microsoft.com/office/drawing/2014/main" id="{410416B8-CCAF-734D-BE5E-7843E025C0D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926000" y="37439600"/>
            <a:ext cx="812800" cy="812800"/>
          </a:xfrm>
          <a:prstGeom prst="rect">
            <a:avLst/>
          </a:prstGeom>
        </p:spPr>
      </p:pic>
    </p:spTree>
    <p:extLst>
      <p:ext uri="{BB962C8B-B14F-4D97-AF65-F5344CB8AC3E}">
        <p14:creationId xmlns:p14="http://schemas.microsoft.com/office/powerpoint/2010/main" val="3844875079"/>
      </p:ext>
    </p:extLst>
  </p:cSld>
  <p:clrMapOvr>
    <a:masterClrMapping/>
  </p:clrMapOvr>
  <mc:AlternateContent xmlns:mc="http://schemas.openxmlformats.org/markup-compatibility/2006">
    <mc:Choice xmlns:p14="http://schemas.microsoft.com/office/powerpoint/2010/main" Requires="p14">
      <p:transition spd="slow" p14:dur="2000" advTm="330865"/>
    </mc:Choice>
    <mc:Fallback>
      <p:transition spd="slow" advTm="3308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365</TotalTime>
  <Words>2093</Words>
  <Application>Microsoft Macintosh PowerPoint</Application>
  <PresentationFormat>Custom</PresentationFormat>
  <Paragraphs>104</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Duke University School of Nursing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Tom Blodgett, Ph.D.</cp:lastModifiedBy>
  <cp:revision>18</cp:revision>
  <cp:lastPrinted>2021-05-27T19:59:55Z</cp:lastPrinted>
  <dcterms:created xsi:type="dcterms:W3CDTF">2013-01-17T20:06:02Z</dcterms:created>
  <dcterms:modified xsi:type="dcterms:W3CDTF">2021-05-28T15:29:04Z</dcterms:modified>
</cp:coreProperties>
</file>